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8" r:id="rId7"/>
    <p:sldId id="269" r:id="rId8"/>
    <p:sldId id="270" r:id="rId9"/>
    <p:sldId id="267"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C0E3D49-A772-43AF-B125-DA466C49ADC0}" type="datetimeFigureOut">
              <a:rPr lang="it-IT" smtClean="0"/>
              <a:t>10/11/2020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1098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0E3D49-A772-43AF-B125-DA466C49ADC0}" type="datetimeFigureOut">
              <a:rPr lang="it-IT" smtClean="0"/>
              <a:t>10/11/2020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3175655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0E3D49-A772-43AF-B125-DA466C49ADC0}" type="datetimeFigureOut">
              <a:rPr lang="it-IT" smtClean="0"/>
              <a:t>10/11/2020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107528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0E3D49-A772-43AF-B125-DA466C49ADC0}" type="datetimeFigureOut">
              <a:rPr lang="it-IT" smtClean="0"/>
              <a:t>10/11/2020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193260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6C0E3D49-A772-43AF-B125-DA466C49ADC0}" type="datetimeFigureOut">
              <a:rPr lang="it-IT" smtClean="0"/>
              <a:t>10/11/2020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126948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C0E3D49-A772-43AF-B125-DA466C49ADC0}" type="datetimeFigureOut">
              <a:rPr lang="it-IT" smtClean="0"/>
              <a:t>10/11/2020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1601877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C0E3D49-A772-43AF-B125-DA466C49ADC0}" type="datetimeFigureOut">
              <a:rPr lang="it-IT" smtClean="0"/>
              <a:t>10/11/2020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98644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C0E3D49-A772-43AF-B125-DA466C49ADC0}" type="datetimeFigureOut">
              <a:rPr lang="it-IT" smtClean="0"/>
              <a:t>10/11/2020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404512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C0E3D49-A772-43AF-B125-DA466C49ADC0}" type="datetimeFigureOut">
              <a:rPr lang="it-IT" smtClean="0"/>
              <a:t>10/11/2020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4020818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C0E3D49-A772-43AF-B125-DA466C49ADC0}" type="datetimeFigureOut">
              <a:rPr lang="it-IT" smtClean="0"/>
              <a:t>10/11/2020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201804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C0E3D49-A772-43AF-B125-DA466C49ADC0}" type="datetimeFigureOut">
              <a:rPr lang="it-IT" smtClean="0"/>
              <a:t>10/11/2020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FB63FC-25ED-43AE-B50C-6B0FCC354347}" type="slidenum">
              <a:rPr lang="it-IT" smtClean="0"/>
              <a:t>‹N›</a:t>
            </a:fld>
            <a:endParaRPr lang="it-IT"/>
          </a:p>
        </p:txBody>
      </p:sp>
    </p:spTree>
    <p:extLst>
      <p:ext uri="{BB962C8B-B14F-4D97-AF65-F5344CB8AC3E}">
        <p14:creationId xmlns:p14="http://schemas.microsoft.com/office/powerpoint/2010/main" val="2927320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0E3D49-A772-43AF-B125-DA466C49ADC0}" type="datetimeFigureOut">
              <a:rPr lang="it-IT" smtClean="0"/>
              <a:t>10/11/2020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B63FC-25ED-43AE-B50C-6B0FCC354347}" type="slidenum">
              <a:rPr lang="it-IT" smtClean="0"/>
              <a:t>‹N›</a:t>
            </a:fld>
            <a:endParaRPr lang="it-IT"/>
          </a:p>
        </p:txBody>
      </p:sp>
    </p:spTree>
    <p:extLst>
      <p:ext uri="{BB962C8B-B14F-4D97-AF65-F5344CB8AC3E}">
        <p14:creationId xmlns:p14="http://schemas.microsoft.com/office/powerpoint/2010/main" val="3236777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hyperlink" Target="https://vitadalettore.com/differenza-fabula-e-intrecci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20730656">
            <a:off x="2631832" y="1160204"/>
            <a:ext cx="6733041" cy="4478108"/>
          </a:xfrm>
          <a:prstGeom prst="rect">
            <a:avLst/>
          </a:prstGeom>
          <a:ln w="228600" cap="sq" cmpd="thickThin">
            <a:solidFill>
              <a:srgbClr val="000000"/>
            </a:solidFill>
            <a:prstDash val="solid"/>
            <a:miter lim="800000"/>
          </a:ln>
          <a:effectLst>
            <a:innerShdw blurRad="76200">
              <a:srgbClr val="000000"/>
            </a:innerShdw>
          </a:effectLst>
        </p:spPr>
      </p:pic>
      <p:sp>
        <p:nvSpPr>
          <p:cNvPr id="2" name="Titolo 1"/>
          <p:cNvSpPr>
            <a:spLocks noGrp="1"/>
          </p:cNvSpPr>
          <p:nvPr>
            <p:ph type="title"/>
          </p:nvPr>
        </p:nvSpPr>
        <p:spPr>
          <a:xfrm>
            <a:off x="481781" y="550223"/>
            <a:ext cx="5869858" cy="1325563"/>
          </a:xfrm>
          <a:solidFill>
            <a:schemeClr val="accent4">
              <a:lumMod val="20000"/>
              <a:lumOff val="80000"/>
            </a:schemeClr>
          </a:solidFill>
          <a:ln w="57150">
            <a:solidFill>
              <a:schemeClr val="tx1"/>
            </a:solidFill>
          </a:ln>
        </p:spPr>
        <p:txBody>
          <a:bodyPr/>
          <a:lstStyle/>
          <a:p>
            <a:pPr algn="ctr"/>
            <a:r>
              <a:rPr lang="it-IT" b="1" dirty="0" smtClean="0"/>
              <a:t>INCIPIT – L’INIZIO</a:t>
            </a:r>
            <a:endParaRPr lang="it-IT" b="1" dirty="0"/>
          </a:p>
        </p:txBody>
      </p:sp>
      <p:pic>
        <p:nvPicPr>
          <p:cNvPr id="5" name="Immagine 4"/>
          <p:cNvPicPr>
            <a:picLocks noChangeAspect="1"/>
          </p:cNvPicPr>
          <p:nvPr/>
        </p:nvPicPr>
        <p:blipFill>
          <a:blip r:embed="rId3"/>
          <a:stretch>
            <a:fillRect/>
          </a:stretch>
        </p:blipFill>
        <p:spPr>
          <a:xfrm>
            <a:off x="8530983" y="6194323"/>
            <a:ext cx="3159572" cy="333466"/>
          </a:xfrm>
          <a:prstGeom prst="rect">
            <a:avLst/>
          </a:prstGeom>
        </p:spPr>
      </p:pic>
      <p:sp>
        <p:nvSpPr>
          <p:cNvPr id="8" name="Titolo 1"/>
          <p:cNvSpPr txBox="1">
            <a:spLocks/>
          </p:cNvSpPr>
          <p:nvPr/>
        </p:nvSpPr>
        <p:spPr>
          <a:xfrm>
            <a:off x="2538072" y="2113935"/>
            <a:ext cx="1935605" cy="393292"/>
          </a:xfrm>
          <a:prstGeom prst="rect">
            <a:avLst/>
          </a:prstGeom>
          <a:solidFill>
            <a:schemeClr val="accent4">
              <a:lumMod val="20000"/>
              <a:lumOff val="80000"/>
            </a:schemeClr>
          </a:solidFill>
          <a:ln w="57150">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1400" b="1" dirty="0" smtClean="0"/>
              <a:t>Pagine 128-131</a:t>
            </a:r>
            <a:endParaRPr lang="it-IT" sz="1400" b="1" dirty="0"/>
          </a:p>
        </p:txBody>
      </p:sp>
    </p:spTree>
    <p:extLst>
      <p:ext uri="{BB962C8B-B14F-4D97-AF65-F5344CB8AC3E}">
        <p14:creationId xmlns:p14="http://schemas.microsoft.com/office/powerpoint/2010/main" val="451914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816077"/>
            <a:ext cx="9144000" cy="865239"/>
          </a:xfrm>
          <a:solidFill>
            <a:srgbClr val="FFFF00"/>
          </a:solidFill>
          <a:ln w="57150">
            <a:solidFill>
              <a:schemeClr val="tx1"/>
            </a:solidFill>
          </a:ln>
        </p:spPr>
        <p:txBody>
          <a:bodyPr>
            <a:normAutofit fontScale="90000"/>
          </a:bodyPr>
          <a:lstStyle/>
          <a:p>
            <a:r>
              <a:rPr lang="it-IT" b="1" dirty="0" smtClean="0"/>
              <a:t>INCIPIT</a:t>
            </a:r>
            <a:endParaRPr lang="it-IT" b="1" dirty="0"/>
          </a:p>
        </p:txBody>
      </p:sp>
      <p:sp>
        <p:nvSpPr>
          <p:cNvPr id="3" name="Sottotitolo 2"/>
          <p:cNvSpPr>
            <a:spLocks noGrp="1"/>
          </p:cNvSpPr>
          <p:nvPr>
            <p:ph type="subTitle" idx="1"/>
          </p:nvPr>
        </p:nvSpPr>
        <p:spPr>
          <a:xfrm>
            <a:off x="457199" y="2281085"/>
            <a:ext cx="11139949" cy="2782530"/>
          </a:xfrm>
        </p:spPr>
        <p:txBody>
          <a:bodyPr>
            <a:normAutofit/>
          </a:bodyPr>
          <a:lstStyle/>
          <a:p>
            <a:r>
              <a:rPr lang="it-IT" sz="3600" i="1" dirty="0" smtClean="0"/>
              <a:t>Nel </a:t>
            </a:r>
            <a:r>
              <a:rPr lang="it-IT" sz="3600" i="1" dirty="0"/>
              <a:t>linguaggio corrente viene usato per indicare semplicemente l'“inizio”, sia di un'opera letteraria che di uno spettacolo o un programma televisivo, oppure per evidenziare la particolare rilevanza dell'apertura di un discorso</a:t>
            </a:r>
            <a:endParaRPr lang="it-IT" sz="3600" b="1" dirty="0">
              <a:solidFill>
                <a:srgbClr val="00B0F0"/>
              </a:solidFill>
            </a:endParaRPr>
          </a:p>
        </p:txBody>
      </p:sp>
    </p:spTree>
    <p:extLst>
      <p:ext uri="{BB962C8B-B14F-4D97-AF65-F5344CB8AC3E}">
        <p14:creationId xmlns:p14="http://schemas.microsoft.com/office/powerpoint/2010/main" val="1017742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52398"/>
          </a:xfrm>
          <a:solidFill>
            <a:srgbClr val="FFFF00"/>
          </a:solidFill>
          <a:ln w="57150">
            <a:solidFill>
              <a:schemeClr val="tx1"/>
            </a:solidFill>
          </a:ln>
        </p:spPr>
        <p:txBody>
          <a:bodyPr/>
          <a:lstStyle/>
          <a:p>
            <a:pPr algn="ctr"/>
            <a:r>
              <a:rPr lang="it-IT" b="1" dirty="0" smtClean="0"/>
              <a:t>TIPOLOGIE</a:t>
            </a:r>
            <a:endParaRPr lang="it-IT" dirty="0"/>
          </a:p>
        </p:txBody>
      </p:sp>
      <p:sp>
        <p:nvSpPr>
          <p:cNvPr id="3" name="Segnaposto contenuto 2"/>
          <p:cNvSpPr>
            <a:spLocks noGrp="1"/>
          </p:cNvSpPr>
          <p:nvPr>
            <p:ph idx="1"/>
          </p:nvPr>
        </p:nvSpPr>
        <p:spPr>
          <a:xfrm>
            <a:off x="769374" y="1759974"/>
            <a:ext cx="10515600" cy="4660491"/>
          </a:xfrm>
        </p:spPr>
        <p:txBody>
          <a:bodyPr>
            <a:normAutofit fontScale="92500" lnSpcReduction="10000"/>
          </a:bodyPr>
          <a:lstStyle/>
          <a:p>
            <a:r>
              <a:rPr lang="it-IT" sz="3600" b="1" i="1" dirty="0" smtClean="0">
                <a:solidFill>
                  <a:srgbClr val="0070C0"/>
                </a:solidFill>
              </a:rPr>
              <a:t>DESCRITTIVO</a:t>
            </a:r>
          </a:p>
          <a:p>
            <a:r>
              <a:rPr lang="it-IT" sz="3600" b="1" i="1" dirty="0" smtClean="0">
                <a:solidFill>
                  <a:srgbClr val="0070C0"/>
                </a:solidFill>
              </a:rPr>
              <a:t>RIFLESSIVO</a:t>
            </a:r>
          </a:p>
          <a:p>
            <a:r>
              <a:rPr lang="it-IT" sz="3600" b="1" i="1" dirty="0" smtClean="0">
                <a:solidFill>
                  <a:srgbClr val="0070C0"/>
                </a:solidFill>
              </a:rPr>
              <a:t>NARRATIVO</a:t>
            </a:r>
          </a:p>
          <a:p>
            <a:r>
              <a:rPr lang="it-IT" sz="3600" b="1" i="1" dirty="0" smtClean="0">
                <a:solidFill>
                  <a:srgbClr val="0070C0"/>
                </a:solidFill>
              </a:rPr>
              <a:t>DIALOGICO</a:t>
            </a:r>
          </a:p>
          <a:p>
            <a:r>
              <a:rPr lang="it-IT" sz="3600" b="1" i="1" dirty="0" smtClean="0">
                <a:solidFill>
                  <a:srgbClr val="0070C0"/>
                </a:solidFill>
              </a:rPr>
              <a:t>CON AZIONE</a:t>
            </a:r>
          </a:p>
          <a:p>
            <a:r>
              <a:rPr lang="it-IT" sz="3600" b="1" i="1" dirty="0" smtClean="0">
                <a:solidFill>
                  <a:srgbClr val="0070C0"/>
                </a:solidFill>
              </a:rPr>
              <a:t>FIABESCO</a:t>
            </a:r>
          </a:p>
          <a:p>
            <a:r>
              <a:rPr lang="it-IT" sz="3600" b="1" i="1" dirty="0" smtClean="0">
                <a:solidFill>
                  <a:srgbClr val="0070C0"/>
                </a:solidFill>
              </a:rPr>
              <a:t>CON AFORISMA  </a:t>
            </a:r>
          </a:p>
          <a:p>
            <a:pPr marL="0" indent="0">
              <a:buNone/>
            </a:pPr>
            <a:r>
              <a:rPr lang="it-IT" sz="1600" b="1" i="1" dirty="0" smtClean="0">
                <a:solidFill>
                  <a:srgbClr val="00B050"/>
                </a:solidFill>
              </a:rPr>
              <a:t>Aforisma : </a:t>
            </a:r>
            <a:r>
              <a:rPr lang="it-IT" sz="1600" i="1" dirty="0" smtClean="0"/>
              <a:t>Pro</a:t>
            </a:r>
            <a:r>
              <a:rPr lang="it-IT" sz="1500" i="1" dirty="0" smtClean="0"/>
              <a:t>posizione </a:t>
            </a:r>
            <a:r>
              <a:rPr lang="it-IT" sz="1500" i="1" dirty="0"/>
              <a:t>che riassume in brevi e sentenziose parole il risultato di precedenti osservazioni o che, più </a:t>
            </a:r>
            <a:r>
              <a:rPr lang="it-IT" sz="1500" i="1" dirty="0" err="1"/>
              <a:t>genericam</a:t>
            </a:r>
            <a:r>
              <a:rPr lang="it-IT" sz="1500" i="1" dirty="0"/>
              <a:t>., afferma una verità, una regola o una massima di vita </a:t>
            </a:r>
            <a:r>
              <a:rPr lang="it-IT" sz="1500" i="1" dirty="0" smtClean="0"/>
              <a:t>pratica, esempio «</a:t>
            </a:r>
            <a:r>
              <a:rPr lang="it-IT" sz="1600" i="1" dirty="0"/>
              <a:t>Si educa molto con quello che si dice, ancor più con quel che si fa, molto più con quel che si </a:t>
            </a:r>
            <a:r>
              <a:rPr lang="it-IT" sz="1600" i="1" dirty="0" smtClean="0"/>
              <a:t>è…”</a:t>
            </a:r>
            <a:endParaRPr lang="it-IT" sz="1500" b="1" i="1" dirty="0" smtClean="0">
              <a:solidFill>
                <a:srgbClr val="0070C0"/>
              </a:solidFill>
            </a:endParaRPr>
          </a:p>
          <a:p>
            <a:pPr marL="0" indent="0">
              <a:buNone/>
            </a:pPr>
            <a:endParaRPr lang="it-IT" sz="3600" b="1" i="1" dirty="0">
              <a:solidFill>
                <a:srgbClr val="0070C0"/>
              </a:solidFill>
            </a:endParaRPr>
          </a:p>
        </p:txBody>
      </p:sp>
      <p:pic>
        <p:nvPicPr>
          <p:cNvPr id="5" name="Immagine 4"/>
          <p:cNvPicPr>
            <a:picLocks noChangeAspect="1"/>
          </p:cNvPicPr>
          <p:nvPr/>
        </p:nvPicPr>
        <p:blipFill>
          <a:blip r:embed="rId2"/>
          <a:stretch>
            <a:fillRect/>
          </a:stretch>
        </p:blipFill>
        <p:spPr>
          <a:xfrm>
            <a:off x="4896464" y="2035277"/>
            <a:ext cx="5645561" cy="2782529"/>
          </a:xfrm>
          <a:prstGeom prst="rect">
            <a:avLst/>
          </a:prstGeom>
          <a:ln w="57150">
            <a:solidFill>
              <a:schemeClr val="accent1"/>
            </a:solidFill>
          </a:ln>
        </p:spPr>
      </p:pic>
    </p:spTree>
    <p:extLst>
      <p:ext uri="{BB962C8B-B14F-4D97-AF65-F5344CB8AC3E}">
        <p14:creationId xmlns:p14="http://schemas.microsoft.com/office/powerpoint/2010/main" val="3919785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199" y="707923"/>
            <a:ext cx="10695039" cy="747251"/>
          </a:xfrm>
          <a:solidFill>
            <a:srgbClr val="FFFF00"/>
          </a:solidFill>
          <a:ln w="38100">
            <a:solidFill>
              <a:schemeClr val="tx1">
                <a:lumMod val="95000"/>
                <a:lumOff val="5000"/>
              </a:schemeClr>
            </a:solidFill>
          </a:ln>
        </p:spPr>
        <p:txBody>
          <a:bodyPr>
            <a:normAutofit fontScale="90000"/>
          </a:bodyPr>
          <a:lstStyle/>
          <a:p>
            <a:pPr algn="ctr"/>
            <a:r>
              <a:rPr lang="it-IT" b="1" dirty="0" smtClean="0"/>
              <a:t/>
            </a:r>
            <a:br>
              <a:rPr lang="it-IT" b="1" dirty="0" smtClean="0"/>
            </a:br>
            <a:r>
              <a:rPr lang="it-IT" b="1" dirty="0" smtClean="0"/>
              <a:t>Le categorie più utilizzate sono:</a:t>
            </a:r>
            <a:br>
              <a:rPr lang="it-IT" b="1" dirty="0" smtClean="0"/>
            </a:br>
            <a:endParaRPr lang="it-IT" b="1" dirty="0"/>
          </a:p>
        </p:txBody>
      </p:sp>
      <p:sp>
        <p:nvSpPr>
          <p:cNvPr id="3" name="Titolo 3"/>
          <p:cNvSpPr txBox="1">
            <a:spLocks/>
          </p:cNvSpPr>
          <p:nvPr/>
        </p:nvSpPr>
        <p:spPr>
          <a:xfrm>
            <a:off x="838199" y="1774723"/>
            <a:ext cx="10695039" cy="4163961"/>
          </a:xfrm>
          <a:prstGeom prst="rect">
            <a:avLst/>
          </a:prstGeom>
          <a:solidFill>
            <a:schemeClr val="accent4">
              <a:lumMod val="20000"/>
              <a:lumOff val="80000"/>
            </a:schemeClr>
          </a:solidFill>
          <a:ln w="57150">
            <a:solidFill>
              <a:schemeClr val="tx1">
                <a:lumMod val="95000"/>
                <a:lumOff val="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Wingdings" panose="05000000000000000000" pitchFamily="2" charset="2"/>
              <a:buChar char="v"/>
            </a:pPr>
            <a:r>
              <a:rPr lang="it-IT" b="1" dirty="0" smtClean="0"/>
              <a:t>Incipit</a:t>
            </a:r>
            <a:r>
              <a:rPr lang="it-IT" dirty="0" smtClean="0"/>
              <a:t> </a:t>
            </a:r>
            <a:r>
              <a:rPr lang="it-IT" b="1" dirty="0"/>
              <a:t>descrittivo</a:t>
            </a:r>
            <a:endParaRPr lang="it-IT" dirty="0"/>
          </a:p>
          <a:p>
            <a:pPr marL="571500" indent="-571500">
              <a:buFont typeface="Wingdings" panose="05000000000000000000" pitchFamily="2" charset="2"/>
              <a:buChar char="v"/>
            </a:pPr>
            <a:r>
              <a:rPr lang="it-IT" b="1" dirty="0"/>
              <a:t>Incipit narrativo</a:t>
            </a:r>
            <a:endParaRPr lang="it-IT" dirty="0"/>
          </a:p>
          <a:p>
            <a:pPr marL="571500" indent="-571500">
              <a:buFont typeface="Wingdings" panose="05000000000000000000" pitchFamily="2" charset="2"/>
              <a:buChar char="v"/>
            </a:pPr>
            <a:r>
              <a:rPr lang="it-IT" b="1" dirty="0"/>
              <a:t>Incipit </a:t>
            </a:r>
            <a:r>
              <a:rPr lang="it-IT" b="1" i="1" dirty="0"/>
              <a:t>in </a:t>
            </a:r>
            <a:r>
              <a:rPr lang="it-IT" b="1" i="1" dirty="0" err="1"/>
              <a:t>medias</a:t>
            </a:r>
            <a:r>
              <a:rPr lang="it-IT" b="1" i="1" dirty="0"/>
              <a:t> res</a:t>
            </a:r>
            <a:endParaRPr lang="it-IT" dirty="0"/>
          </a:p>
          <a:p>
            <a:pPr algn="ctr"/>
            <a:endParaRPr lang="it-IT" b="1" dirty="0"/>
          </a:p>
        </p:txBody>
      </p:sp>
      <p:pic>
        <p:nvPicPr>
          <p:cNvPr id="2" name="Immagine 1"/>
          <p:cNvPicPr>
            <a:picLocks noChangeAspect="1"/>
          </p:cNvPicPr>
          <p:nvPr/>
        </p:nvPicPr>
        <p:blipFill>
          <a:blip r:embed="rId2"/>
          <a:stretch>
            <a:fillRect/>
          </a:stretch>
        </p:blipFill>
        <p:spPr>
          <a:xfrm rot="1887096">
            <a:off x="5589013" y="3017302"/>
            <a:ext cx="6199323" cy="1828800"/>
          </a:xfrm>
          <a:prstGeom prst="rect">
            <a:avLst/>
          </a:prstGeom>
          <a:ln w="38100">
            <a:solidFill>
              <a:schemeClr val="tx1">
                <a:lumMod val="95000"/>
                <a:lumOff val="5000"/>
              </a:schemeClr>
            </a:solidFill>
          </a:ln>
        </p:spPr>
      </p:pic>
    </p:spTree>
    <p:extLst>
      <p:ext uri="{BB962C8B-B14F-4D97-AF65-F5344CB8AC3E}">
        <p14:creationId xmlns:p14="http://schemas.microsoft.com/office/powerpoint/2010/main" val="191822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rot="20192996">
            <a:off x="999150" y="1310938"/>
            <a:ext cx="4659844" cy="4659844"/>
          </a:xfrm>
          <a:prstGeom prst="rect">
            <a:avLst/>
          </a:prstGeom>
          <a:ln w="38100">
            <a:solidFill>
              <a:srgbClr val="FF0000"/>
            </a:solidFill>
          </a:ln>
        </p:spPr>
      </p:pic>
      <p:sp>
        <p:nvSpPr>
          <p:cNvPr id="2" name="Titolo 1"/>
          <p:cNvSpPr>
            <a:spLocks noGrp="1"/>
          </p:cNvSpPr>
          <p:nvPr>
            <p:ph type="title"/>
          </p:nvPr>
        </p:nvSpPr>
        <p:spPr>
          <a:xfrm>
            <a:off x="838200" y="365126"/>
            <a:ext cx="10515600" cy="883572"/>
          </a:xfrm>
          <a:solidFill>
            <a:srgbClr val="FFFF00"/>
          </a:solidFill>
          <a:ln w="38100">
            <a:solidFill>
              <a:schemeClr val="tx1"/>
            </a:solidFill>
          </a:ln>
        </p:spPr>
        <p:txBody>
          <a:bodyPr/>
          <a:lstStyle/>
          <a:p>
            <a:pPr algn="ctr"/>
            <a:r>
              <a:rPr lang="it-IT" b="1" dirty="0" smtClean="0"/>
              <a:t>Incipit descrittivo</a:t>
            </a:r>
            <a:endParaRPr lang="it-IT" b="1" dirty="0"/>
          </a:p>
        </p:txBody>
      </p:sp>
      <p:sp>
        <p:nvSpPr>
          <p:cNvPr id="3" name="Segnaposto contenuto 2"/>
          <p:cNvSpPr>
            <a:spLocks noGrp="1"/>
          </p:cNvSpPr>
          <p:nvPr>
            <p:ph idx="1"/>
          </p:nvPr>
        </p:nvSpPr>
        <p:spPr>
          <a:xfrm>
            <a:off x="6096000" y="1533833"/>
            <a:ext cx="5080820" cy="4945625"/>
          </a:xfrm>
        </p:spPr>
        <p:txBody>
          <a:bodyPr>
            <a:normAutofit/>
          </a:bodyPr>
          <a:lstStyle/>
          <a:p>
            <a:pPr marL="0" indent="0" algn="ctr">
              <a:buNone/>
            </a:pPr>
            <a:r>
              <a:rPr lang="it-IT" b="1" dirty="0">
                <a:solidFill>
                  <a:srgbClr val="FF0000"/>
                </a:solidFill>
              </a:rPr>
              <a:t>L’incipit descrittivo </a:t>
            </a:r>
            <a:r>
              <a:rPr lang="it-IT" dirty="0"/>
              <a:t>è basato, come dice il nome, sulla descrizione, che può riguardare il </a:t>
            </a:r>
            <a:r>
              <a:rPr lang="it-IT" b="1" dirty="0"/>
              <a:t>luogo </a:t>
            </a:r>
            <a:r>
              <a:rPr lang="it-IT" dirty="0"/>
              <a:t>in cui si svolgerà la storia o i </a:t>
            </a:r>
            <a:r>
              <a:rPr lang="it-IT" b="1" dirty="0"/>
              <a:t>personaggi </a:t>
            </a:r>
            <a:r>
              <a:rPr lang="it-IT" dirty="0"/>
              <a:t>che ne prenderanno parte. Si tratta, in ogni caso, di una sorta di introduzione graduale, che ha come scopo quello di metterci a nostro agio, di fissare alcuni aspetti cardine e gettare le basi per una comprensione comune. </a:t>
            </a:r>
          </a:p>
        </p:txBody>
      </p:sp>
    </p:spTree>
    <p:extLst>
      <p:ext uri="{BB962C8B-B14F-4D97-AF65-F5344CB8AC3E}">
        <p14:creationId xmlns:p14="http://schemas.microsoft.com/office/powerpoint/2010/main" val="2111797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40326" y="1435510"/>
            <a:ext cx="10911348" cy="3569110"/>
          </a:xfrm>
        </p:spPr>
        <p:txBody>
          <a:bodyPr>
            <a:normAutofit/>
          </a:bodyPr>
          <a:lstStyle/>
          <a:p>
            <a:pPr marL="0" indent="0" algn="ctr">
              <a:buNone/>
            </a:pPr>
            <a:r>
              <a:rPr lang="it-IT" b="1" dirty="0">
                <a:solidFill>
                  <a:srgbClr val="FF0000"/>
                </a:solidFill>
              </a:rPr>
              <a:t>L’incipit narrativo </a:t>
            </a:r>
            <a:r>
              <a:rPr lang="it-IT" dirty="0"/>
              <a:t>segue una logica opposta. La storia ha inizio </a:t>
            </a:r>
            <a:r>
              <a:rPr lang="it-IT" b="1" dirty="0"/>
              <a:t>senza descrizioni</a:t>
            </a:r>
            <a:r>
              <a:rPr lang="it-IT" dirty="0"/>
              <a:t> (o con descrizioni minime). Vengono invece presentati una </a:t>
            </a:r>
            <a:r>
              <a:rPr lang="it-IT" b="1" dirty="0"/>
              <a:t>serie di fatti avvenuti</a:t>
            </a:r>
            <a:r>
              <a:rPr lang="it-IT" dirty="0"/>
              <a:t>, da cui ha origine la storia stessa. Si tratta quindi di un incipit più coinvolgente, che ha come obiettivo quello di </a:t>
            </a:r>
            <a:r>
              <a:rPr lang="it-IT" b="1" dirty="0"/>
              <a:t>catturare fin da subito l’attenzione del lettore</a:t>
            </a:r>
            <a:r>
              <a:rPr lang="it-IT" dirty="0"/>
              <a:t>.</a:t>
            </a:r>
          </a:p>
          <a:p>
            <a:pPr marL="0" indent="0" algn="just">
              <a:buNone/>
            </a:pPr>
            <a:r>
              <a:rPr lang="it-IT" dirty="0"/>
              <a:t>In altre parole, l’incipit narrativo è, anche in questo caso, una descrizione, ma non di un ambiente o di un personaggio, ma di una </a:t>
            </a:r>
            <a:r>
              <a:rPr lang="it-IT" b="1" dirty="0"/>
              <a:t>situazione </a:t>
            </a:r>
            <a:r>
              <a:rPr lang="it-IT" dirty="0"/>
              <a:t>in divenire, un </a:t>
            </a:r>
            <a:r>
              <a:rPr lang="it-IT" b="1" dirty="0"/>
              <a:t>evento</a:t>
            </a:r>
            <a:r>
              <a:rPr lang="it-IT" dirty="0"/>
              <a:t>.</a:t>
            </a:r>
          </a:p>
          <a:p>
            <a:endParaRPr lang="it-IT" dirty="0"/>
          </a:p>
        </p:txBody>
      </p:sp>
      <p:sp>
        <p:nvSpPr>
          <p:cNvPr id="4" name="Titolo 1"/>
          <p:cNvSpPr>
            <a:spLocks noGrp="1"/>
          </p:cNvSpPr>
          <p:nvPr>
            <p:ph type="title"/>
          </p:nvPr>
        </p:nvSpPr>
        <p:spPr>
          <a:xfrm>
            <a:off x="838200" y="365125"/>
            <a:ext cx="10515600" cy="913069"/>
          </a:xfrm>
          <a:solidFill>
            <a:srgbClr val="FFFF00"/>
          </a:solidFill>
          <a:ln w="38100">
            <a:solidFill>
              <a:schemeClr val="tx1"/>
            </a:solidFill>
          </a:ln>
        </p:spPr>
        <p:txBody>
          <a:bodyPr/>
          <a:lstStyle/>
          <a:p>
            <a:pPr algn="ctr"/>
            <a:r>
              <a:rPr lang="it-IT" b="1" dirty="0" smtClean="0"/>
              <a:t>Incipit narrativo</a:t>
            </a:r>
            <a:endParaRPr lang="it-IT" b="1"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067" y="5091902"/>
            <a:ext cx="2342075" cy="1558544"/>
          </a:xfrm>
          <a:prstGeom prst="rect">
            <a:avLst/>
          </a:prstGeom>
          <a:solidFill>
            <a:srgbClr val="FFFF00"/>
          </a:solidFill>
          <a:ln w="57150">
            <a:solidFill>
              <a:srgbClr val="FFFF00"/>
            </a:solidFill>
          </a:ln>
        </p:spPr>
      </p:pic>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5902" y="4590877"/>
            <a:ext cx="3061750" cy="2030073"/>
          </a:xfrm>
          <a:prstGeom prst="rect">
            <a:avLst/>
          </a:prstGeom>
          <a:solidFill>
            <a:srgbClr val="FFFF00"/>
          </a:solidFill>
          <a:ln w="57150">
            <a:solidFill>
              <a:srgbClr val="FFFF00"/>
            </a:solidFill>
          </a:ln>
        </p:spPr>
      </p:pic>
      <p:pic>
        <p:nvPicPr>
          <p:cNvPr id="8" name="Immagin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76852" y="5118112"/>
            <a:ext cx="2300748" cy="1532334"/>
          </a:xfrm>
          <a:prstGeom prst="rect">
            <a:avLst/>
          </a:prstGeom>
          <a:solidFill>
            <a:srgbClr val="FFFF00"/>
          </a:solidFill>
          <a:ln w="57150">
            <a:solidFill>
              <a:srgbClr val="FFFF00"/>
            </a:solidFill>
          </a:ln>
        </p:spPr>
      </p:pic>
    </p:spTree>
    <p:extLst>
      <p:ext uri="{BB962C8B-B14F-4D97-AF65-F5344CB8AC3E}">
        <p14:creationId xmlns:p14="http://schemas.microsoft.com/office/powerpoint/2010/main" val="458990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455174"/>
            <a:ext cx="10515600" cy="4721789"/>
          </a:xfrm>
        </p:spPr>
        <p:txBody>
          <a:bodyPr>
            <a:normAutofit/>
          </a:bodyPr>
          <a:lstStyle/>
          <a:p>
            <a:pPr marL="0" indent="0">
              <a:buNone/>
            </a:pPr>
            <a:r>
              <a:rPr lang="it-IT" dirty="0" smtClean="0"/>
              <a:t>In </a:t>
            </a:r>
            <a:r>
              <a:rPr lang="it-IT" dirty="0"/>
              <a:t>latino </a:t>
            </a:r>
            <a:r>
              <a:rPr lang="it-IT" i="1" dirty="0"/>
              <a:t>in </a:t>
            </a:r>
            <a:r>
              <a:rPr lang="it-IT" i="1" dirty="0" err="1"/>
              <a:t>medias</a:t>
            </a:r>
            <a:r>
              <a:rPr lang="it-IT" i="1" dirty="0"/>
              <a:t> </a:t>
            </a:r>
            <a:r>
              <a:rPr lang="it-IT" i="1" dirty="0" smtClean="0"/>
              <a:t>res</a:t>
            </a:r>
            <a:r>
              <a:rPr lang="it-IT" dirty="0" smtClean="0"/>
              <a:t> significa </a:t>
            </a:r>
            <a:r>
              <a:rPr lang="it-IT" b="1" dirty="0" smtClean="0">
                <a:solidFill>
                  <a:srgbClr val="92D050"/>
                </a:solidFill>
              </a:rPr>
              <a:t>“nelle cose di mezzo”, </a:t>
            </a:r>
            <a:r>
              <a:rPr lang="it-IT" dirty="0"/>
              <a:t>ovvero </a:t>
            </a:r>
            <a:r>
              <a:rPr lang="it-IT" b="1" dirty="0"/>
              <a:t>nel mezzo della narrazione</a:t>
            </a:r>
            <a:r>
              <a:rPr lang="it-IT" dirty="0"/>
              <a:t>. Il lettore si </a:t>
            </a:r>
            <a:r>
              <a:rPr lang="it-IT" dirty="0" smtClean="0"/>
              <a:t>ritrova </a:t>
            </a:r>
            <a:r>
              <a:rPr lang="it-IT" dirty="0"/>
              <a:t>improvvisamente immerso in una </a:t>
            </a:r>
            <a:r>
              <a:rPr lang="it-IT" b="1" dirty="0"/>
              <a:t>vicenda già avviata</a:t>
            </a:r>
            <a:r>
              <a:rPr lang="it-IT" dirty="0"/>
              <a:t>, privo di punti di riferimento. </a:t>
            </a:r>
          </a:p>
          <a:p>
            <a:pPr marL="0" indent="0">
              <a:buNone/>
            </a:pPr>
            <a:r>
              <a:rPr lang="it-IT" dirty="0"/>
              <a:t>Questo tipo di incipit è pensato per </a:t>
            </a:r>
            <a:r>
              <a:rPr lang="it-IT" b="1" dirty="0">
                <a:solidFill>
                  <a:srgbClr val="92D050"/>
                </a:solidFill>
              </a:rPr>
              <a:t>creare smarrimento nel lettore</a:t>
            </a:r>
            <a:r>
              <a:rPr lang="it-IT" dirty="0"/>
              <a:t>, che inizierà ad intuire i tratti della storia solo procedendo con la lettura. </a:t>
            </a:r>
          </a:p>
          <a:p>
            <a:pPr marL="0" indent="0" algn="just">
              <a:buNone/>
            </a:pPr>
            <a:r>
              <a:rPr lang="it-IT" dirty="0"/>
              <a:t>L’incipit </a:t>
            </a:r>
            <a:r>
              <a:rPr lang="it-IT" i="1" dirty="0"/>
              <a:t>in </a:t>
            </a:r>
            <a:r>
              <a:rPr lang="it-IT" i="1" dirty="0" err="1"/>
              <a:t>medias</a:t>
            </a:r>
            <a:r>
              <a:rPr lang="it-IT" i="1" dirty="0"/>
              <a:t> res</a:t>
            </a:r>
            <a:r>
              <a:rPr lang="it-IT" dirty="0"/>
              <a:t> è spesso associato con un</a:t>
            </a:r>
            <a:r>
              <a:rPr lang="it-IT" b="1" dirty="0"/>
              <a:t> </a:t>
            </a:r>
            <a:r>
              <a:rPr lang="it-IT" b="1" dirty="0">
                <a:solidFill>
                  <a:srgbClr val="92D050"/>
                </a:solidFill>
              </a:rPr>
              <a:t>ribaltamento dell’ordine cronologico degli eventi</a:t>
            </a:r>
            <a:r>
              <a:rPr lang="it-IT" dirty="0"/>
              <a:t>. La scena iniziale può infatti narrare un fatto avvenuto nel </a:t>
            </a:r>
            <a:r>
              <a:rPr lang="it-IT" b="1" dirty="0">
                <a:solidFill>
                  <a:srgbClr val="92D050"/>
                </a:solidFill>
              </a:rPr>
              <a:t>passato</a:t>
            </a:r>
            <a:r>
              <a:rPr lang="it-IT" b="1" dirty="0"/>
              <a:t> </a:t>
            </a:r>
            <a:r>
              <a:rPr lang="it-IT" dirty="0"/>
              <a:t>o, addirittura, nel </a:t>
            </a:r>
            <a:r>
              <a:rPr lang="it-IT" b="1" dirty="0">
                <a:solidFill>
                  <a:srgbClr val="92D050"/>
                </a:solidFill>
              </a:rPr>
              <a:t>futuro</a:t>
            </a:r>
            <a:r>
              <a:rPr lang="it-IT" dirty="0"/>
              <a:t>, rispetto alla linea del tempo della storia. </a:t>
            </a:r>
            <a:r>
              <a:rPr lang="it-IT" b="1" dirty="0">
                <a:solidFill>
                  <a:srgbClr val="92D050"/>
                </a:solidFill>
                <a:hlinkClick r:id="rId2"/>
              </a:rPr>
              <a:t>L’intreccio si discosta quindi dalla fabula</a:t>
            </a:r>
            <a:r>
              <a:rPr lang="it-IT" dirty="0">
                <a:solidFill>
                  <a:srgbClr val="92D050"/>
                </a:solidFill>
              </a:rPr>
              <a:t>,</a:t>
            </a:r>
            <a:r>
              <a:rPr lang="it-IT" dirty="0"/>
              <a:t> andando a movimentare l’esperienza di lettura.</a:t>
            </a:r>
          </a:p>
        </p:txBody>
      </p:sp>
      <p:sp>
        <p:nvSpPr>
          <p:cNvPr id="4" name="Titolo 1"/>
          <p:cNvSpPr>
            <a:spLocks noGrp="1"/>
          </p:cNvSpPr>
          <p:nvPr>
            <p:ph type="title"/>
          </p:nvPr>
        </p:nvSpPr>
        <p:spPr>
          <a:xfrm>
            <a:off x="838200" y="365125"/>
            <a:ext cx="10515600" cy="765585"/>
          </a:xfrm>
          <a:solidFill>
            <a:srgbClr val="FFFF00"/>
          </a:solidFill>
          <a:ln w="38100">
            <a:solidFill>
              <a:schemeClr val="tx1"/>
            </a:solidFill>
          </a:ln>
        </p:spPr>
        <p:txBody>
          <a:bodyPr>
            <a:normAutofit fontScale="90000"/>
          </a:bodyPr>
          <a:lstStyle/>
          <a:p>
            <a:pPr algn="ctr"/>
            <a:r>
              <a:rPr lang="it-IT" b="1" dirty="0" smtClean="0"/>
              <a:t/>
            </a:r>
            <a:br>
              <a:rPr lang="it-IT" b="1" dirty="0" smtClean="0"/>
            </a:br>
            <a:r>
              <a:rPr lang="it-IT" b="1" dirty="0" smtClean="0"/>
              <a:t>Incipit </a:t>
            </a:r>
            <a:r>
              <a:rPr lang="it-IT" b="1" dirty="0"/>
              <a:t>in </a:t>
            </a:r>
            <a:r>
              <a:rPr lang="it-IT" b="1" dirty="0" err="1"/>
              <a:t>medias</a:t>
            </a:r>
            <a:r>
              <a:rPr lang="it-IT" b="1" dirty="0"/>
              <a:t> res</a:t>
            </a:r>
            <a:br>
              <a:rPr lang="it-IT" b="1" dirty="0"/>
            </a:br>
            <a:endParaRPr lang="it-IT" b="1" dirty="0"/>
          </a:p>
        </p:txBody>
      </p:sp>
    </p:spTree>
    <p:extLst>
      <p:ext uri="{BB962C8B-B14F-4D97-AF65-F5344CB8AC3E}">
        <p14:creationId xmlns:p14="http://schemas.microsoft.com/office/powerpoint/2010/main" val="387260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06591"/>
          </a:xfrm>
          <a:ln w="57150">
            <a:solidFill>
              <a:srgbClr val="00B050"/>
            </a:solidFill>
          </a:ln>
        </p:spPr>
        <p:txBody>
          <a:bodyPr>
            <a:normAutofit/>
          </a:bodyPr>
          <a:lstStyle/>
          <a:p>
            <a:pPr algn="ctr"/>
            <a:r>
              <a:rPr lang="it-IT" b="1" i="1" dirty="0" smtClean="0">
                <a:solidFill>
                  <a:srgbClr val="92D050"/>
                </a:solidFill>
              </a:rPr>
              <a:t>Esempio</a:t>
            </a:r>
            <a:endParaRPr lang="it-IT" b="1" i="1" dirty="0">
              <a:solidFill>
                <a:srgbClr val="92D050"/>
              </a:solidFill>
            </a:endParaRPr>
          </a:p>
        </p:txBody>
      </p:sp>
      <p:sp>
        <p:nvSpPr>
          <p:cNvPr id="3" name="Segnaposto contenuto 2"/>
          <p:cNvSpPr>
            <a:spLocks noGrp="1"/>
          </p:cNvSpPr>
          <p:nvPr>
            <p:ph idx="1"/>
          </p:nvPr>
        </p:nvSpPr>
        <p:spPr>
          <a:xfrm>
            <a:off x="838200" y="1563329"/>
            <a:ext cx="10515600" cy="4463845"/>
          </a:xfrm>
        </p:spPr>
        <p:txBody>
          <a:bodyPr>
            <a:normAutofit/>
          </a:bodyPr>
          <a:lstStyle/>
          <a:p>
            <a:pPr marL="0" indent="0">
              <a:buNone/>
            </a:pPr>
            <a:r>
              <a:rPr lang="it-IT" i="1" dirty="0" smtClean="0"/>
              <a:t>« Per </a:t>
            </a:r>
            <a:r>
              <a:rPr lang="it-IT" i="1" dirty="0"/>
              <a:t>molto tempo l’orizzonte era stato una piatta e monotona linea azzurra che separava l’Oceano Pacifico dal cielo. L’eli­cottero della Marina degli Stati Uniti sfrecciava a bassa quota sfiorando le onde. Nonostante il fracasso e le vibrazioni delle pale, Norman Johnson si addormentò. Era stanco: viaggiava su vari velivoli militari da oltre quattordici ore. Non era cosa cui un professore di psicologia di cinquantatré anni fosse abi­tuato. </a:t>
            </a:r>
            <a:br>
              <a:rPr lang="it-IT" i="1" dirty="0"/>
            </a:br>
            <a:r>
              <a:rPr lang="it-IT" i="1" dirty="0"/>
              <a:t>Non aveva idea di quanto tempo avesse dormito. Al risveglio vide che l’orizzonte era sempre piatto; si vedevano a distanza bian­chi semicerchi di atolli corallini. Chiese attraverso l’interfono: «Cosa sono?». </a:t>
            </a:r>
            <a:endParaRPr lang="it-IT" i="1" dirty="0" smtClean="0"/>
          </a:p>
          <a:p>
            <a:pPr marL="0" indent="0" algn="r">
              <a:buNone/>
            </a:pPr>
            <a:r>
              <a:rPr lang="it-IT" sz="1400" i="1" dirty="0" smtClean="0"/>
              <a:t>Sfera- </a:t>
            </a:r>
            <a:r>
              <a:rPr lang="it-IT" sz="1400" b="1" i="1" dirty="0"/>
              <a:t>Michael Crichton</a:t>
            </a:r>
            <a:endParaRPr lang="it-IT" sz="1400" i="1" dirty="0"/>
          </a:p>
          <a:p>
            <a:pPr marL="0" indent="0">
              <a:buNone/>
            </a:pPr>
            <a:endParaRPr lang="it-IT" i="1" dirty="0"/>
          </a:p>
        </p:txBody>
      </p:sp>
    </p:spTree>
    <p:extLst>
      <p:ext uri="{BB962C8B-B14F-4D97-AF65-F5344CB8AC3E}">
        <p14:creationId xmlns:p14="http://schemas.microsoft.com/office/powerpoint/2010/main" val="1659388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65355" y="1415845"/>
            <a:ext cx="11061290" cy="4375354"/>
          </a:xfrm>
        </p:spPr>
        <p:txBody>
          <a:bodyPr>
            <a:normAutofit fontScale="90000"/>
          </a:bodyPr>
          <a:lstStyle/>
          <a:p>
            <a:r>
              <a:rPr lang="it-IT" b="1" i="1" dirty="0" smtClean="0">
                <a:solidFill>
                  <a:srgbClr val="00B050"/>
                </a:solidFill>
              </a:rPr>
              <a:t/>
            </a:r>
            <a:br>
              <a:rPr lang="it-IT" b="1" i="1" dirty="0" smtClean="0">
                <a:solidFill>
                  <a:srgbClr val="00B050"/>
                </a:solidFill>
              </a:rPr>
            </a:br>
            <a:r>
              <a:rPr lang="it-IT" i="1" dirty="0" smtClean="0">
                <a:solidFill>
                  <a:srgbClr val="FF0000"/>
                </a:solidFill>
              </a:rPr>
              <a:t/>
            </a:r>
            <a:br>
              <a:rPr lang="it-IT" i="1" dirty="0" smtClean="0">
                <a:solidFill>
                  <a:srgbClr val="FF0000"/>
                </a:solidFill>
              </a:rPr>
            </a:br>
            <a:r>
              <a:rPr lang="it-IT" b="1" i="1" dirty="0" smtClean="0">
                <a:solidFill>
                  <a:srgbClr val="FF0000"/>
                </a:solidFill>
              </a:rPr>
              <a:t>1</a:t>
            </a:r>
            <a:r>
              <a:rPr lang="it-IT" i="1" dirty="0" smtClean="0">
                <a:solidFill>
                  <a:srgbClr val="FF0000"/>
                </a:solidFill>
              </a:rPr>
              <a:t>. </a:t>
            </a:r>
            <a:r>
              <a:rPr lang="it-IT" i="1" dirty="0" smtClean="0">
                <a:solidFill>
                  <a:srgbClr val="00B050"/>
                </a:solidFill>
              </a:rPr>
              <a:t>Prendi il primo libro che vedi nella stanza</a:t>
            </a:r>
            <a:br>
              <a:rPr lang="it-IT" i="1" dirty="0" smtClean="0">
                <a:solidFill>
                  <a:srgbClr val="00B050"/>
                </a:solidFill>
              </a:rPr>
            </a:br>
            <a:r>
              <a:rPr lang="it-IT" b="1" i="1" dirty="0" smtClean="0">
                <a:solidFill>
                  <a:srgbClr val="FF0000"/>
                </a:solidFill>
              </a:rPr>
              <a:t>2</a:t>
            </a:r>
            <a:r>
              <a:rPr lang="it-IT" i="1" dirty="0" smtClean="0">
                <a:solidFill>
                  <a:srgbClr val="FF0000"/>
                </a:solidFill>
              </a:rPr>
              <a:t>. </a:t>
            </a:r>
            <a:r>
              <a:rPr lang="it-IT" i="1" dirty="0" smtClean="0">
                <a:solidFill>
                  <a:srgbClr val="7030A0"/>
                </a:solidFill>
              </a:rPr>
              <a:t>Scrivi sul quaderno il nome dell’autore, il titolo  </a:t>
            </a:r>
            <a:br>
              <a:rPr lang="it-IT" i="1" dirty="0" smtClean="0">
                <a:solidFill>
                  <a:srgbClr val="7030A0"/>
                </a:solidFill>
              </a:rPr>
            </a:br>
            <a:r>
              <a:rPr lang="it-IT" i="1" dirty="0" smtClean="0">
                <a:solidFill>
                  <a:srgbClr val="7030A0"/>
                </a:solidFill>
              </a:rPr>
              <a:t>    del libro, casa editrice, anno di stampa</a:t>
            </a:r>
            <a:br>
              <a:rPr lang="it-IT" i="1" dirty="0" smtClean="0">
                <a:solidFill>
                  <a:srgbClr val="7030A0"/>
                </a:solidFill>
              </a:rPr>
            </a:br>
            <a:r>
              <a:rPr lang="it-IT" b="1" i="1" dirty="0" smtClean="0">
                <a:solidFill>
                  <a:srgbClr val="FF0000"/>
                </a:solidFill>
              </a:rPr>
              <a:t>3</a:t>
            </a:r>
            <a:r>
              <a:rPr lang="it-IT" i="1" dirty="0" smtClean="0">
                <a:solidFill>
                  <a:srgbClr val="FF0000"/>
                </a:solidFill>
              </a:rPr>
              <a:t>. Scrivi l’incipit del libero sul quaderno</a:t>
            </a:r>
            <a:br>
              <a:rPr lang="it-IT" i="1" dirty="0" smtClean="0">
                <a:solidFill>
                  <a:srgbClr val="FF0000"/>
                </a:solidFill>
              </a:rPr>
            </a:br>
            <a:r>
              <a:rPr lang="it-IT" b="1" i="1" dirty="0" smtClean="0">
                <a:solidFill>
                  <a:srgbClr val="FF0000"/>
                </a:solidFill>
              </a:rPr>
              <a:t>4</a:t>
            </a:r>
            <a:r>
              <a:rPr lang="it-IT" i="1" dirty="0" smtClean="0">
                <a:solidFill>
                  <a:srgbClr val="FF0000"/>
                </a:solidFill>
              </a:rPr>
              <a:t>. </a:t>
            </a:r>
            <a:r>
              <a:rPr lang="it-IT" i="1" dirty="0" smtClean="0">
                <a:solidFill>
                  <a:srgbClr val="3399FF"/>
                </a:solidFill>
              </a:rPr>
              <a:t>Analizza l’incipit e identificalo motivando la scelta</a:t>
            </a:r>
            <a:r>
              <a:rPr lang="it-IT" i="1" dirty="0" smtClean="0">
                <a:solidFill>
                  <a:srgbClr val="FF0000"/>
                </a:solidFill>
              </a:rPr>
              <a:t/>
            </a:r>
            <a:br>
              <a:rPr lang="it-IT" i="1" dirty="0" smtClean="0">
                <a:solidFill>
                  <a:srgbClr val="FF0000"/>
                </a:solidFill>
              </a:rPr>
            </a:br>
            <a:r>
              <a:rPr lang="it-IT" i="1" dirty="0" smtClean="0">
                <a:solidFill>
                  <a:srgbClr val="FF0000"/>
                </a:solidFill>
              </a:rPr>
              <a:t/>
            </a:r>
            <a:br>
              <a:rPr lang="it-IT" i="1" dirty="0" smtClean="0">
                <a:solidFill>
                  <a:srgbClr val="FF0000"/>
                </a:solidFill>
              </a:rPr>
            </a:br>
            <a:endParaRPr lang="it-IT" i="1" dirty="0">
              <a:solidFill>
                <a:srgbClr val="FF0000"/>
              </a:solidFill>
            </a:endParaRPr>
          </a:p>
        </p:txBody>
      </p:sp>
      <p:sp>
        <p:nvSpPr>
          <p:cNvPr id="5" name="Titolo 1"/>
          <p:cNvSpPr txBox="1">
            <a:spLocks/>
          </p:cNvSpPr>
          <p:nvPr/>
        </p:nvSpPr>
        <p:spPr>
          <a:xfrm>
            <a:off x="838200" y="365125"/>
            <a:ext cx="10515600" cy="1050720"/>
          </a:xfrm>
          <a:prstGeom prst="rect">
            <a:avLst/>
          </a:prstGeom>
          <a:solidFill>
            <a:srgbClr val="FFFF00"/>
          </a:solidFill>
          <a:ln w="38100">
            <a:solidFill>
              <a:schemeClr val="tx1"/>
            </a:solidFill>
          </a:ln>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b="1" dirty="0" smtClean="0"/>
              <a:t/>
            </a:r>
            <a:br>
              <a:rPr lang="it-IT" b="1" dirty="0" smtClean="0"/>
            </a:br>
            <a:r>
              <a:rPr lang="it-IT" b="1" dirty="0" smtClean="0"/>
              <a:t>Esercizio:</a:t>
            </a:r>
          </a:p>
          <a:p>
            <a:pPr algn="ctr"/>
            <a:endParaRPr lang="it-IT" b="1" dirty="0"/>
          </a:p>
        </p:txBody>
      </p:sp>
    </p:spTree>
    <p:extLst>
      <p:ext uri="{BB962C8B-B14F-4D97-AF65-F5344CB8AC3E}">
        <p14:creationId xmlns:p14="http://schemas.microsoft.com/office/powerpoint/2010/main" val="2051820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483</Words>
  <Application>Microsoft Office PowerPoint</Application>
  <PresentationFormat>Widescreen</PresentationFormat>
  <Paragraphs>31</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Calibri Light</vt:lpstr>
      <vt:lpstr>Wingdings</vt:lpstr>
      <vt:lpstr>Tema di Office</vt:lpstr>
      <vt:lpstr>INCIPIT – L’INIZIO</vt:lpstr>
      <vt:lpstr>INCIPIT</vt:lpstr>
      <vt:lpstr>TIPOLOGIE</vt:lpstr>
      <vt:lpstr> Le categorie più utilizzate sono: </vt:lpstr>
      <vt:lpstr>Incipit descrittivo</vt:lpstr>
      <vt:lpstr>Incipit narrativo</vt:lpstr>
      <vt:lpstr> Incipit in medias res </vt:lpstr>
      <vt:lpstr>Esempio</vt:lpstr>
      <vt:lpstr>  1. Prendi il primo libro che vedi nella stanza 2. Scrivi sul quaderno il nome dell’autore, il titolo       del libro, casa editrice, anno di stampa 3. Scrivi l’incipit del libero sul quaderno 4. Analizza l’incipit e identificalo motivando la scelta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SEQUENZE</dc:title>
  <dc:creator>Windows User</dc:creator>
  <cp:lastModifiedBy>Windows User</cp:lastModifiedBy>
  <cp:revision>15</cp:revision>
  <dcterms:created xsi:type="dcterms:W3CDTF">2020-09-29T07:23:19Z</dcterms:created>
  <dcterms:modified xsi:type="dcterms:W3CDTF">2020-11-10T15:01:36Z</dcterms:modified>
</cp:coreProperties>
</file>