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0" r:id="rId2"/>
    <p:sldId id="256" r:id="rId3"/>
    <p:sldId id="271" r:id="rId4"/>
    <p:sldId id="269" r:id="rId5"/>
    <p:sldId id="272" r:id="rId6"/>
    <p:sldId id="262" r:id="rId7"/>
    <p:sldId id="261" r:id="rId8"/>
    <p:sldId id="273" r:id="rId9"/>
    <p:sldId id="263" r:id="rId10"/>
    <p:sldId id="274" r:id="rId11"/>
    <p:sldId id="257" r:id="rId12"/>
    <p:sldId id="258" r:id="rId13"/>
    <p:sldId id="275" r:id="rId14"/>
    <p:sldId id="264" r:id="rId15"/>
    <p:sldId id="276" r:id="rId16"/>
    <p:sldId id="289" r:id="rId17"/>
    <p:sldId id="265" r:id="rId18"/>
    <p:sldId id="266" r:id="rId19"/>
    <p:sldId id="278" r:id="rId20"/>
    <p:sldId id="267" r:id="rId21"/>
    <p:sldId id="280" r:id="rId22"/>
    <p:sldId id="259" r:id="rId23"/>
    <p:sldId id="260" r:id="rId24"/>
    <p:sldId id="282" r:id="rId25"/>
    <p:sldId id="283" r:id="rId26"/>
    <p:sldId id="268" r:id="rId27"/>
    <p:sldId id="284" r:id="rId28"/>
    <p:sldId id="285" r:id="rId29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24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804E0-5796-4721-A4C6-3271D7778CF2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4531A-3CD2-4537-A8C6-8219756EB1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18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4531A-3CD2-4537-A8C6-8219756EB1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97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5054"/>
            <a:ext cx="6877353" cy="12222107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4274727"/>
            <a:ext cx="4370039" cy="292675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7201483"/>
            <a:ext cx="4370039" cy="1950043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10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4"/>
            <a:ext cx="4760786" cy="6050844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47378"/>
            <a:ext cx="476078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69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1083733"/>
            <a:ext cx="4554137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6457245"/>
            <a:ext cx="4064853" cy="677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947378"/>
            <a:ext cx="4760786" cy="27928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362034" y="1405116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513165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25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34645"/>
            <a:ext cx="4760786" cy="4614151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48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1083733"/>
            <a:ext cx="4554137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7134578"/>
            <a:ext cx="4760787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362034" y="1405116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5131655"/>
            <a:ext cx="342989" cy="10396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30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1083733"/>
            <a:ext cx="4756099" cy="53735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7134578"/>
            <a:ext cx="4760787" cy="91421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269140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35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19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1083734"/>
            <a:ext cx="734109" cy="9335913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1083734"/>
            <a:ext cx="3896270" cy="9335913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55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34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801544"/>
            <a:ext cx="4760786" cy="324725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8048796"/>
            <a:ext cx="4760786" cy="15296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24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6" cy="234808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41047"/>
            <a:ext cx="2316082" cy="6899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841050"/>
            <a:ext cx="2316083" cy="689915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15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5" cy="234808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841747"/>
            <a:ext cx="231800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4866216"/>
            <a:ext cx="2318004" cy="587398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841747"/>
            <a:ext cx="2318004" cy="102446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4866216"/>
            <a:ext cx="2318004" cy="587398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41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83733"/>
            <a:ext cx="4760786" cy="234808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8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47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64185"/>
            <a:ext cx="2092637" cy="2272828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915423"/>
            <a:ext cx="2539528" cy="982477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937012"/>
            <a:ext cx="2092637" cy="4594576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74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534400"/>
            <a:ext cx="4760786" cy="100753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1083733"/>
            <a:ext cx="4760786" cy="683683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9541934"/>
            <a:ext cx="4760786" cy="119826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3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5054"/>
            <a:ext cx="6877354" cy="12222107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4760785" cy="2348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841050"/>
            <a:ext cx="4760786" cy="689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10740202"/>
            <a:ext cx="51309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AA99C-A7DB-4B02-A441-F7CFF9CEE0A6}" type="datetimeFigureOut">
              <a:rPr lang="it-IT" smtClean="0"/>
              <a:t>27/07/2020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10740202"/>
            <a:ext cx="346723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10740202"/>
            <a:ext cx="384479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2D6C810-2063-40D6-9E21-99336FA209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67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6846" y="452011"/>
            <a:ext cx="4760786" cy="10180130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                 COME SVILUPPARE LE COMPETENZE DI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LETTURA</a:t>
            </a:r>
          </a:p>
          <a:p>
            <a:r>
              <a:rPr lang="it-IT" dirty="0" smtClean="0"/>
              <a:t>RICERCA DELLE FONTI</a:t>
            </a:r>
          </a:p>
          <a:p>
            <a:r>
              <a:rPr lang="it-IT" dirty="0" smtClean="0"/>
              <a:t>ANALISI DEI DOCUMENTI</a:t>
            </a:r>
          </a:p>
          <a:p>
            <a:r>
              <a:rPr lang="it-IT" dirty="0" smtClean="0"/>
              <a:t>SCRITTURA</a:t>
            </a:r>
          </a:p>
          <a:p>
            <a:r>
              <a:rPr lang="it-IT" dirty="0" smtClean="0"/>
              <a:t>UTILIZZO DEL PC</a:t>
            </a:r>
          </a:p>
          <a:p>
            <a:r>
              <a:rPr lang="it-IT" dirty="0" smtClean="0"/>
              <a:t>RIELABORAZIONE DEI CONTENUTI</a:t>
            </a:r>
          </a:p>
          <a:p>
            <a:r>
              <a:rPr lang="it-IT" dirty="0" smtClean="0"/>
              <a:t>ESPOSIZIONE ORALE  ??????????????????????????</a:t>
            </a:r>
          </a:p>
          <a:p>
            <a:endParaRPr lang="it-IT" dirty="0"/>
          </a:p>
          <a:p>
            <a:pPr marL="0" indent="0" algn="ctr">
              <a:buNone/>
            </a:pPr>
            <a:endParaRPr lang="it-IT" sz="1800" dirty="0" smtClean="0"/>
          </a:p>
          <a:p>
            <a:pPr marL="0" indent="0" algn="ctr">
              <a:buNone/>
            </a:pPr>
            <a:r>
              <a:rPr lang="it-IT" sz="1800" dirty="0" smtClean="0"/>
              <a:t>QUESTO E’ IL DILEMMA DOPO AVER SOMMINISTRATO IL TEST D’INGRESSO  ….</a:t>
            </a:r>
          </a:p>
          <a:p>
            <a:pPr marL="0" indent="0" algn="ctr">
              <a:buNone/>
            </a:pPr>
            <a:endParaRPr lang="it-IT" sz="1800" dirty="0"/>
          </a:p>
          <a:p>
            <a:pPr marL="0" indent="0" algn="ctr">
              <a:buNone/>
            </a:pPr>
            <a:endParaRPr lang="it-IT" sz="1800" dirty="0" smtClean="0"/>
          </a:p>
          <a:p>
            <a:pPr marL="0" indent="0" algn="ctr">
              <a:buNone/>
            </a:pPr>
            <a:endParaRPr lang="it-IT" sz="1800" dirty="0" smtClean="0"/>
          </a:p>
          <a:p>
            <a:pPr marL="0" indent="0" algn="ctr">
              <a:buNone/>
            </a:pPr>
            <a:endParaRPr lang="it-IT" sz="1800" dirty="0" smtClean="0"/>
          </a:p>
          <a:p>
            <a:pPr marL="0" indent="0" algn="ctr">
              <a:buNone/>
            </a:pPr>
            <a:r>
              <a:rPr lang="it-IT" sz="1800" dirty="0" smtClean="0"/>
              <a:t>LA RISPOSTA E’ NELLE</a:t>
            </a:r>
          </a:p>
          <a:p>
            <a:pPr marL="0" indent="0" algn="ctr">
              <a:buNone/>
            </a:pPr>
            <a:r>
              <a:rPr lang="it-IT" sz="3200" b="1" dirty="0" smtClean="0"/>
              <a:t>NUOVE METODOLOGIE DIDATTICHE INNOVATIVE </a:t>
            </a:r>
          </a:p>
          <a:p>
            <a:pPr marL="0" indent="0" algn="ctr">
              <a:buNone/>
            </a:pPr>
            <a:endParaRPr lang="it-IT" sz="1800" dirty="0"/>
          </a:p>
          <a:p>
            <a:pPr marL="0" indent="0" algn="ctr">
              <a:buNone/>
            </a:pPr>
            <a:endParaRPr lang="it-IT" sz="1800" dirty="0"/>
          </a:p>
        </p:txBody>
      </p:sp>
      <p:sp>
        <p:nvSpPr>
          <p:cNvPr id="5" name="AutoShape 2" descr="Risultati immagini per FACCINA FELICE"/>
          <p:cNvSpPr>
            <a:spLocks noChangeAspect="1" noChangeArrowheads="1"/>
          </p:cNvSpPr>
          <p:nvPr/>
        </p:nvSpPr>
        <p:spPr bwMode="auto">
          <a:xfrm>
            <a:off x="155575" y="-623888"/>
            <a:ext cx="130492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Risultati immagini per FACCINA FELICE"/>
          <p:cNvSpPr>
            <a:spLocks noChangeAspect="1" noChangeArrowheads="1"/>
          </p:cNvSpPr>
          <p:nvPr/>
        </p:nvSpPr>
        <p:spPr bwMode="auto">
          <a:xfrm>
            <a:off x="307975" y="-471488"/>
            <a:ext cx="130492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84" y="8038989"/>
            <a:ext cx="3767663" cy="3767663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57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6336" y="2645228"/>
            <a:ext cx="5096578" cy="7324165"/>
          </a:xfrm>
        </p:spPr>
        <p:txBody>
          <a:bodyPr>
            <a:noAutofit/>
          </a:bodyPr>
          <a:lstStyle/>
          <a:p>
            <a:pPr algn="ctr"/>
            <a:r>
              <a:rPr lang="it-IT" sz="4400" dirty="0" smtClean="0"/>
              <a:t>IL LAVORO SUCCESSIVO E’ STATO ORGANIZZATO IN MODO DETTAGLIATO E CONDIVISO CON TUTTI GLI STUDENTI</a:t>
            </a:r>
          </a:p>
        </p:txBody>
      </p:sp>
    </p:spTree>
    <p:extLst>
      <p:ext uri="{BB962C8B-B14F-4D97-AF65-F5344CB8AC3E}">
        <p14:creationId xmlns:p14="http://schemas.microsoft.com/office/powerpoint/2010/main" val="28874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17" y="2558946"/>
            <a:ext cx="6252025" cy="129470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7" y="4392105"/>
            <a:ext cx="6252025" cy="50001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44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81" y="407893"/>
            <a:ext cx="5923990" cy="81710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81" y="8520014"/>
            <a:ext cx="5923990" cy="27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344706"/>
            <a:ext cx="4760786" cy="9395496"/>
          </a:xfrm>
        </p:spPr>
        <p:txBody>
          <a:bodyPr/>
          <a:lstStyle/>
          <a:p>
            <a:pPr algn="ctr"/>
            <a:r>
              <a:rPr lang="it-IT" sz="2800" dirty="0" smtClean="0"/>
              <a:t>QUINDI ABBIAMO INIZIATO IL LAVORO….</a:t>
            </a:r>
          </a:p>
          <a:p>
            <a:pPr algn="ctr"/>
            <a:endParaRPr lang="it-IT" sz="2800" dirty="0" smtClean="0"/>
          </a:p>
          <a:p>
            <a:pPr marL="0" indent="0" algn="ctr">
              <a:buNone/>
            </a:pPr>
            <a:endParaRPr lang="it-IT" sz="2800" dirty="0"/>
          </a:p>
          <a:p>
            <a:pPr algn="ctr"/>
            <a:r>
              <a:rPr lang="it-IT" sz="4000" dirty="0" smtClean="0">
                <a:solidFill>
                  <a:srgbClr val="00B050"/>
                </a:solidFill>
              </a:rPr>
              <a:t>PER PRIMA COSA GLI ALUNNI HANNO SCELTO GLI ARGOMENTI IN MODO LIBERO E CONDIVISO </a:t>
            </a:r>
            <a:endParaRPr lang="it-IT" sz="4000" dirty="0">
              <a:solidFill>
                <a:srgbClr val="00B05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6" y="7732939"/>
            <a:ext cx="4501697" cy="270101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232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23773"/>
              </p:ext>
            </p:extLst>
          </p:nvPr>
        </p:nvGraphicFramePr>
        <p:xfrm>
          <a:off x="401441" y="3463147"/>
          <a:ext cx="5307982" cy="3728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991">
                  <a:extLst>
                    <a:ext uri="{9D8B030D-6E8A-4147-A177-3AD203B41FA5}">
                      <a16:colId xmlns:a16="http://schemas.microsoft.com/office/drawing/2014/main" val="1368035045"/>
                    </a:ext>
                  </a:extLst>
                </a:gridCol>
                <a:gridCol w="2653991">
                  <a:extLst>
                    <a:ext uri="{9D8B030D-6E8A-4147-A177-3AD203B41FA5}">
                      <a16:colId xmlns:a16="http://schemas.microsoft.com/office/drawing/2014/main" val="1289575964"/>
                    </a:ext>
                  </a:extLst>
                </a:gridCol>
              </a:tblGrid>
              <a:tr h="33025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ARGOMENTO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N. PREFERENZE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71657839"/>
                  </a:ext>
                </a:extLst>
              </a:tr>
              <a:tr h="33025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IMMIGRAZIONE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10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649448431"/>
                  </a:ext>
                </a:extLst>
              </a:tr>
              <a:tr h="69721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INQUINAMENTO DA NAVI DI TRASPORTO MERCI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6250353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SURRISCALDAMENTO GLOBALE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68892872"/>
                  </a:ext>
                </a:extLst>
              </a:tr>
              <a:tr h="33025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COMMERCI MARITTIMI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13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38574810"/>
                  </a:ext>
                </a:extLst>
              </a:tr>
              <a:tr h="33025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GIUSTIZIA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3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528585225"/>
                  </a:ext>
                </a:extLst>
              </a:tr>
              <a:tr h="33025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SANITA’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579322984"/>
                  </a:ext>
                </a:extLst>
              </a:tr>
              <a:tr h="40612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RELIGIONE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it-IT" sz="1600" dirty="0">
                        <a:latin typeface="Arial Black" panose="020B0A040201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98743252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83681"/>
              </p:ext>
            </p:extLst>
          </p:nvPr>
        </p:nvGraphicFramePr>
        <p:xfrm>
          <a:off x="401443" y="7191591"/>
          <a:ext cx="5307980" cy="172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990">
                  <a:extLst>
                    <a:ext uri="{9D8B030D-6E8A-4147-A177-3AD203B41FA5}">
                      <a16:colId xmlns:a16="http://schemas.microsoft.com/office/drawing/2014/main" val="859163096"/>
                    </a:ext>
                  </a:extLst>
                </a:gridCol>
                <a:gridCol w="2653990">
                  <a:extLst>
                    <a:ext uri="{9D8B030D-6E8A-4147-A177-3AD203B41FA5}">
                      <a16:colId xmlns:a16="http://schemas.microsoft.com/office/drawing/2014/main" val="43590629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ysClr val="windowText" lastClr="000000"/>
                          </a:solidFill>
                          <a:latin typeface="Arial Black" panose="020B0A04020102020204" pitchFamily="34" charset="0"/>
                        </a:rPr>
                        <a:t>PENSIONI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ysClr val="windowText" lastClr="000000"/>
                          </a:solidFill>
                          <a:latin typeface="Arial Black" panose="020B0A04020102020204" pitchFamily="34" charset="0"/>
                        </a:rPr>
                        <a:t>12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3566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ysClr val="windowText" lastClr="000000"/>
                          </a:solidFill>
                          <a:latin typeface="Arial Black" panose="020B0A04020102020204" pitchFamily="34" charset="0"/>
                        </a:rPr>
                        <a:t>DISBOSCAMENTO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ysClr val="windowText" lastClr="000000"/>
                          </a:solidFill>
                          <a:latin typeface="Arial Black" panose="020B0A04020102020204" pitchFamily="34" charset="0"/>
                        </a:rPr>
                        <a:t>7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94583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ysClr val="windowText" lastClr="000000"/>
                          </a:solidFill>
                          <a:latin typeface="Arial Black" panose="020B0A04020102020204" pitchFamily="34" charset="0"/>
                        </a:rPr>
                        <a:t>BREXIT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ysClr val="windowText" lastClr="000000"/>
                          </a:solidFill>
                          <a:latin typeface="Arial Black" panose="020B0A04020102020204" pitchFamily="34" charset="0"/>
                        </a:rPr>
                        <a:t>6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69502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ysClr val="windowText" lastClr="000000"/>
                          </a:solidFill>
                          <a:latin typeface="Arial Black" panose="020B0A04020102020204" pitchFamily="34" charset="0"/>
                        </a:rPr>
                        <a:t>VACCINI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ysClr val="windowText" lastClr="000000"/>
                          </a:solidFill>
                          <a:latin typeface="Arial Black" panose="020B0A04020102020204" pitchFamily="34" charset="0"/>
                        </a:rPr>
                        <a:t>9</a:t>
                      </a:r>
                      <a:endParaRPr lang="it-IT" sz="1600" dirty="0">
                        <a:solidFill>
                          <a:sysClr val="windowText" lastClr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91198"/>
                  </a:ext>
                </a:extLst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753763" y="1656621"/>
            <a:ext cx="449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LEZIONE- STEP 2</a:t>
            </a:r>
          </a:p>
          <a:p>
            <a:pPr algn="ctr"/>
            <a:r>
              <a:rPr lang="it-IT" b="1" dirty="0" smtClean="0"/>
              <a:t>SCELTA CONDIVISA DEI TEMI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124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41394"/>
            <a:ext cx="4760786" cy="8854888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SUCCESSIVAMENTE OGNI GRUPPO:</a:t>
            </a:r>
          </a:p>
          <a:p>
            <a:pPr algn="ctr"/>
            <a:endParaRPr lang="it-IT" sz="2800" dirty="0" smtClean="0"/>
          </a:p>
          <a:p>
            <a:endParaRPr lang="it-IT" sz="2800" dirty="0"/>
          </a:p>
          <a:p>
            <a:r>
              <a:rPr lang="it-IT" sz="2800" dirty="0" smtClean="0">
                <a:solidFill>
                  <a:srgbClr val="FF0000"/>
                </a:solidFill>
              </a:rPr>
              <a:t>HA SCELTO UN REFERENTE DEL GRUPPO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SODDUVISO IL LAVORO DA SVOLGERE TRA I VARI COMPONENTI 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CERCATO ED ANALIZZATO LE FONTI 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RIELABORATO I DOCUMENTI IN MODO CONDIVISO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SI E’ AUTOGESTITO IN MODO MATURO E RESPONSABILE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6" y="3263444"/>
            <a:ext cx="5981292" cy="102197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7" y="4566953"/>
            <a:ext cx="5725001" cy="27897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7621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47" y="10198"/>
            <a:ext cx="5943600" cy="584991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47" y="5860116"/>
            <a:ext cx="5943600" cy="63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334"/>
            <a:ext cx="6687671" cy="84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703294"/>
            <a:ext cx="4760786" cy="9036908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DOPO AVER PREPARATO TUTTO IL MATERIALE </a:t>
            </a:r>
            <a:r>
              <a:rPr lang="it-IT" dirty="0" smtClean="0"/>
              <a:t>…</a:t>
            </a:r>
          </a:p>
          <a:p>
            <a:endParaRPr lang="it-IT" dirty="0"/>
          </a:p>
          <a:p>
            <a:r>
              <a:rPr lang="it-IT" sz="2800" dirty="0" smtClean="0"/>
              <a:t>GLI ALUNNI SI SONO ESERCITATI A DIBATTERE ALL’INTERNO DEL PROPRIO GRUPPO PER POI…</a:t>
            </a:r>
          </a:p>
          <a:p>
            <a:pPr marL="0" indent="0">
              <a:buNone/>
            </a:pPr>
            <a:endParaRPr lang="it-IT" sz="2800" dirty="0" smtClean="0"/>
          </a:p>
          <a:p>
            <a:endParaRPr lang="it-IT" dirty="0"/>
          </a:p>
          <a:p>
            <a:r>
              <a:rPr lang="it-IT" sz="3200" dirty="0" smtClean="0">
                <a:solidFill>
                  <a:srgbClr val="FFC000"/>
                </a:solidFill>
              </a:rPr>
              <a:t>DIBATTERE «CONTRO» L’ALTRO GRUPPO E FAR VALERE LE PROPRIE TESI IN MODO EDUCATO, RESPONSABILE, SICURO E SOPRATTUTTO CONVINCENTE</a:t>
            </a:r>
            <a:endParaRPr lang="it-IT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89" y="1943350"/>
            <a:ext cx="6093922" cy="76413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7" y="7683273"/>
            <a:ext cx="4343785" cy="215741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2867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59" y="2199893"/>
            <a:ext cx="6426550" cy="75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3528" y="3205843"/>
            <a:ext cx="4760786" cy="4615543"/>
          </a:xfrm>
        </p:spPr>
        <p:txBody>
          <a:bodyPr/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</a:rPr>
              <a:t>LE VALUTAZIONI HANNO RIGUARDATO:</a:t>
            </a:r>
          </a:p>
          <a:p>
            <a:pPr marL="0" indent="0" algn="ctr">
              <a:buNone/>
            </a:pPr>
            <a:endParaRPr lang="it-IT" sz="2800" b="1" dirty="0" smtClean="0">
              <a:solidFill>
                <a:srgbClr val="FFC000"/>
              </a:solidFill>
            </a:endParaRPr>
          </a:p>
          <a:p>
            <a:endParaRPr lang="it-IT" dirty="0"/>
          </a:p>
          <a:p>
            <a:r>
              <a:rPr lang="it-IT" sz="3600" dirty="0" smtClean="0"/>
              <a:t>I SINGOLI ALUNNI</a:t>
            </a:r>
          </a:p>
          <a:p>
            <a:endParaRPr lang="it-IT" sz="3600" dirty="0" smtClean="0"/>
          </a:p>
          <a:p>
            <a:r>
              <a:rPr lang="it-IT" sz="3600" dirty="0" smtClean="0"/>
              <a:t>IL GRUPPO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5027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48" y="430306"/>
            <a:ext cx="6895748" cy="14164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06" y="2617695"/>
            <a:ext cx="6344211" cy="792373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925392" y="3921616"/>
            <a:ext cx="766293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Punti 1-2</a:t>
            </a:r>
          </a:p>
          <a:p>
            <a:pPr algn="ctr"/>
            <a:r>
              <a:rPr lang="it-IT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Non </a:t>
            </a:r>
            <a:r>
              <a:rPr lang="it-IT" sz="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suff</a:t>
            </a:r>
            <a:r>
              <a:rPr lang="it-IT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it-IT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17264" y="3921615"/>
            <a:ext cx="766293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Punti 3</a:t>
            </a:r>
          </a:p>
          <a:p>
            <a:pPr algn="ctr"/>
            <a:r>
              <a:rPr lang="it-IT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Adeguato</a:t>
            </a:r>
            <a:endParaRPr lang="it-IT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09136" y="3921615"/>
            <a:ext cx="766293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Punti 4</a:t>
            </a:r>
          </a:p>
          <a:p>
            <a:pPr algn="ctr"/>
            <a:r>
              <a:rPr lang="it-IT" sz="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Completo</a:t>
            </a:r>
            <a:endParaRPr lang="it-IT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367678"/>
            <a:ext cx="6354275" cy="8914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" y="3519767"/>
            <a:ext cx="6354275" cy="42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3236976"/>
            <a:ext cx="4760786" cy="7503226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00B050"/>
                </a:solidFill>
              </a:rPr>
              <a:t>AL TERMINE DI TUTTO IL LAVORO GLI ALUNNI IN MODO ANONIMO HANNO COMPILATO UN QUESTIONARIO DI GRADIMENTO…</a:t>
            </a:r>
            <a:endParaRPr lang="it-IT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4118744"/>
            <a:ext cx="4760786" cy="3700820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>
                <a:solidFill>
                  <a:srgbClr val="00B050"/>
                </a:solidFill>
              </a:rPr>
              <a:t>… E I RISULTATI SONO STATI MOLTO POSITIVI</a:t>
            </a:r>
            <a:endParaRPr lang="it-IT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5459"/>
            <a:ext cx="6723529" cy="7715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19" y="1775572"/>
            <a:ext cx="6342809" cy="81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335" y="3840480"/>
            <a:ext cx="4760786" cy="4370832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QUALI SONO STATI I RISULTATI RAGGIUNTI…</a:t>
            </a: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…NON SOLO IN TERMINI DI VOTO????????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256032"/>
            <a:ext cx="4760786" cy="11649456"/>
          </a:xfrm>
        </p:spPr>
        <p:txBody>
          <a:bodyPr>
            <a:noAutofit/>
          </a:bodyPr>
          <a:lstStyle/>
          <a:p>
            <a:pPr lvl="0" fontAlgn="base"/>
            <a:r>
              <a:rPr lang="it-IT" sz="2200" dirty="0">
                <a:solidFill>
                  <a:srgbClr val="FF0000"/>
                </a:solidFill>
              </a:rPr>
              <a:t>ha allenato gli studenti a </a:t>
            </a:r>
            <a:r>
              <a:rPr lang="it-IT" sz="2200" b="1" u="sng" dirty="0">
                <a:solidFill>
                  <a:srgbClr val="FF0000"/>
                </a:solidFill>
              </a:rPr>
              <a:t>“pensare in modo attivo”, </a:t>
            </a:r>
            <a:r>
              <a:rPr lang="it-IT" sz="2200" dirty="0">
                <a:solidFill>
                  <a:srgbClr val="FF0000"/>
                </a:solidFill>
              </a:rPr>
              <a:t>nella consapevolezza della necessità di fondare e giustificare le argomentazioni proposte</a:t>
            </a:r>
            <a:r>
              <a:rPr lang="it-IT" sz="2200" dirty="0"/>
              <a:t>; </a:t>
            </a:r>
            <a:endParaRPr lang="it-IT" sz="2200" dirty="0" smtClean="0"/>
          </a:p>
          <a:p>
            <a:pPr marL="0" lvl="0" indent="0" fontAlgn="base">
              <a:buNone/>
            </a:pPr>
            <a:endParaRPr lang="it-IT" sz="2200" dirty="0"/>
          </a:p>
          <a:p>
            <a:pPr lvl="0" fontAlgn="base"/>
            <a:r>
              <a:rPr lang="it-IT" sz="2200" dirty="0">
                <a:solidFill>
                  <a:srgbClr val="FF0000"/>
                </a:solidFill>
              </a:rPr>
              <a:t>ha permesso il potenziamento di abilità </a:t>
            </a:r>
            <a:r>
              <a:rPr lang="it-IT" sz="2200" dirty="0" smtClean="0">
                <a:solidFill>
                  <a:srgbClr val="FF0000"/>
                </a:solidFill>
              </a:rPr>
              <a:t>della disciplina e trasversali quali</a:t>
            </a:r>
            <a:r>
              <a:rPr lang="it-IT" sz="2200" dirty="0">
                <a:solidFill>
                  <a:srgbClr val="FF0000"/>
                </a:solidFill>
              </a:rPr>
              <a:t>:</a:t>
            </a:r>
            <a:r>
              <a:rPr lang="it-IT" sz="2200" dirty="0"/>
              <a:t> </a:t>
            </a:r>
          </a:p>
          <a:p>
            <a:pPr lvl="1" fontAlgn="base"/>
            <a:r>
              <a:rPr lang="it-IT" sz="2200" u="sng" dirty="0"/>
              <a:t>saper esprimere la propria opinione </a:t>
            </a:r>
            <a:r>
              <a:rPr lang="it-IT" sz="2200" dirty="0"/>
              <a:t>e presentare in modo chiaro il proprio punto di vista; </a:t>
            </a:r>
          </a:p>
          <a:p>
            <a:pPr lvl="1" fontAlgn="base"/>
            <a:r>
              <a:rPr lang="it-IT" sz="2200" u="sng" dirty="0"/>
              <a:t>saper argomentare in modo articolato</a:t>
            </a:r>
            <a:r>
              <a:rPr lang="it-IT" sz="2200" dirty="0"/>
              <a:t>; </a:t>
            </a:r>
          </a:p>
          <a:p>
            <a:pPr lvl="1" fontAlgn="base"/>
            <a:r>
              <a:rPr lang="it-IT" sz="2200" u="sng" dirty="0"/>
              <a:t>saper controbattere </a:t>
            </a:r>
            <a:r>
              <a:rPr lang="it-IT" sz="2200" dirty="0"/>
              <a:t>ad argomentazioni diverse da quelle proposte , utilizzando strumenti comunicativi corretti; </a:t>
            </a:r>
          </a:p>
          <a:p>
            <a:pPr lvl="1" fontAlgn="base"/>
            <a:r>
              <a:rPr lang="it-IT" sz="2200" dirty="0"/>
              <a:t>saper interagire correttamente nell’ambito </a:t>
            </a:r>
            <a:r>
              <a:rPr lang="it-IT" sz="2200" u="sng" dirty="0"/>
              <a:t>di una discussione di gruppo</a:t>
            </a:r>
            <a:r>
              <a:rPr lang="it-IT" sz="2200" dirty="0"/>
              <a:t>; </a:t>
            </a:r>
          </a:p>
          <a:p>
            <a:pPr lvl="1" fontAlgn="base"/>
            <a:r>
              <a:rPr lang="it-IT" sz="2200" dirty="0"/>
              <a:t>sviluppare le capacità di </a:t>
            </a:r>
            <a:r>
              <a:rPr lang="it-IT" sz="2200" u="sng" dirty="0"/>
              <a:t>pensiero critico</a:t>
            </a:r>
            <a:r>
              <a:rPr lang="it-IT" sz="2200" dirty="0"/>
              <a:t>; </a:t>
            </a:r>
          </a:p>
          <a:p>
            <a:pPr lvl="1" fontAlgn="base"/>
            <a:r>
              <a:rPr lang="it-IT" sz="2200" dirty="0"/>
              <a:t>sviluppare </a:t>
            </a:r>
            <a:r>
              <a:rPr lang="it-IT" sz="2200" u="sng" dirty="0"/>
              <a:t>capacità di ascolto</a:t>
            </a:r>
            <a:r>
              <a:rPr lang="it-IT" sz="2200" u="sng" dirty="0" smtClean="0"/>
              <a:t>;</a:t>
            </a:r>
          </a:p>
          <a:p>
            <a:pPr marL="342900" lvl="1" indent="0" fontAlgn="base">
              <a:buNone/>
            </a:pPr>
            <a:r>
              <a:rPr lang="it-IT" sz="2200" u="sng" dirty="0" smtClean="0"/>
              <a:t> </a:t>
            </a:r>
            <a:endParaRPr lang="it-IT" sz="2200" u="sng" dirty="0"/>
          </a:p>
          <a:p>
            <a:r>
              <a:rPr lang="it-IT" sz="2200" dirty="0">
                <a:solidFill>
                  <a:srgbClr val="FF0000"/>
                </a:solidFill>
              </a:rPr>
              <a:t>aumentare </a:t>
            </a:r>
            <a:r>
              <a:rPr lang="it-IT" sz="2200" u="sng" dirty="0">
                <a:solidFill>
                  <a:srgbClr val="FF0000"/>
                </a:solidFill>
              </a:rPr>
              <a:t>l’autostima</a:t>
            </a:r>
            <a:r>
              <a:rPr lang="it-IT" sz="2200" dirty="0">
                <a:solidFill>
                  <a:srgbClr val="FF0000"/>
                </a:solidFill>
              </a:rPr>
              <a:t> nelle proprie capacità espressive;  sviluppare le capacità di </a:t>
            </a:r>
            <a:r>
              <a:rPr lang="it-IT" sz="2200" u="sng" dirty="0">
                <a:solidFill>
                  <a:srgbClr val="FF0000"/>
                </a:solidFill>
              </a:rPr>
              <a:t>valutazione e autovalutazione</a:t>
            </a:r>
          </a:p>
        </p:txBody>
      </p:sp>
    </p:spTree>
    <p:extLst>
      <p:ext uri="{BB962C8B-B14F-4D97-AF65-F5344CB8AC3E}">
        <p14:creationId xmlns:p14="http://schemas.microsoft.com/office/powerpoint/2010/main" val="41896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 smtClean="0"/>
              <a:t>A COSA SERVE</a:t>
            </a:r>
          </a:p>
          <a:p>
            <a:pPr algn="ctr"/>
            <a:endParaRPr lang="it-IT" sz="6000" dirty="0"/>
          </a:p>
          <a:p>
            <a:pPr algn="ctr"/>
            <a:r>
              <a:rPr lang="it-IT" sz="6000" dirty="0" smtClean="0"/>
              <a:t>???????????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33995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83733"/>
            <a:ext cx="5800165" cy="10749679"/>
          </a:xfrm>
        </p:spPr>
        <p:txBody>
          <a:bodyPr>
            <a:normAutofit/>
          </a:bodyPr>
          <a:lstStyle/>
          <a:p>
            <a:pPr lvl="0" algn="ctr" fontAlgn="base"/>
            <a:r>
              <a:rPr lang="it-IT" u="sng" dirty="0">
                <a:solidFill>
                  <a:schemeClr val="tx1"/>
                </a:solidFill>
              </a:rPr>
              <a:t>I</a:t>
            </a:r>
            <a:r>
              <a:rPr lang="it-IT" u="sng" dirty="0" smtClean="0">
                <a:solidFill>
                  <a:schemeClr val="tx1"/>
                </a:solidFill>
              </a:rPr>
              <a:t>mparare </a:t>
            </a:r>
            <a:r>
              <a:rPr lang="it-IT" u="sng" dirty="0">
                <a:solidFill>
                  <a:schemeClr val="tx1"/>
                </a:solidFill>
              </a:rPr>
              <a:t>a parlare</a:t>
            </a:r>
            <a:r>
              <a:rPr lang="it-IT" dirty="0">
                <a:solidFill>
                  <a:schemeClr val="tx1"/>
                </a:solidFill>
              </a:rPr>
              <a:t>, ad esprimersi e a dialogare al fine di sviluppare la capacità di argomentazione;  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u="sng" dirty="0" smtClean="0">
                <a:solidFill>
                  <a:schemeClr val="tx1"/>
                </a:solidFill>
              </a:rPr>
              <a:t>Sviluppare </a:t>
            </a:r>
            <a:r>
              <a:rPr lang="it-IT" u="sng" dirty="0">
                <a:solidFill>
                  <a:schemeClr val="tx1"/>
                </a:solidFill>
              </a:rPr>
              <a:t>la flessibilità nel sostenere una posizione</a:t>
            </a:r>
            <a:r>
              <a:rPr lang="it-IT" dirty="0">
                <a:solidFill>
                  <a:schemeClr val="tx1"/>
                </a:solidFill>
              </a:rPr>
              <a:t>, che non sia quella propria, quando si svolge un ruolo di rappresentanza;  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u="sng" dirty="0" smtClean="0">
                <a:solidFill>
                  <a:schemeClr val="tx1"/>
                </a:solidFill>
              </a:rPr>
              <a:t>L’apertura </a:t>
            </a:r>
            <a:r>
              <a:rPr lang="it-IT" u="sng" dirty="0">
                <a:solidFill>
                  <a:schemeClr val="tx1"/>
                </a:solidFill>
              </a:rPr>
              <a:t>mentale che permette di accettare la posizione degli altri</a:t>
            </a:r>
            <a:r>
              <a:rPr lang="it-IT" dirty="0">
                <a:solidFill>
                  <a:schemeClr val="tx1"/>
                </a:solidFill>
              </a:rPr>
              <a:t>;  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Ha </a:t>
            </a:r>
            <a:r>
              <a:rPr lang="it-IT" dirty="0">
                <a:solidFill>
                  <a:schemeClr val="tx1"/>
                </a:solidFill>
              </a:rPr>
              <a:t>promosso nei discenti più timidi e riservati </a:t>
            </a:r>
            <a:r>
              <a:rPr lang="it-IT" u="sng" dirty="0">
                <a:solidFill>
                  <a:schemeClr val="tx1"/>
                </a:solidFill>
              </a:rPr>
              <a:t>l’autostima</a:t>
            </a:r>
            <a:r>
              <a:rPr lang="it-IT" dirty="0">
                <a:solidFill>
                  <a:schemeClr val="tx1"/>
                </a:solidFill>
              </a:rPr>
              <a:t> e la consapevolezza </a:t>
            </a:r>
            <a:r>
              <a:rPr lang="it-IT" dirty="0" smtClean="0">
                <a:solidFill>
                  <a:schemeClr val="tx1"/>
                </a:solidFill>
              </a:rPr>
              <a:t>culturale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u="sng" dirty="0">
                <a:solidFill>
                  <a:schemeClr val="tx1"/>
                </a:solidFill>
              </a:rPr>
              <a:t>H</a:t>
            </a:r>
            <a:r>
              <a:rPr lang="it-IT" u="sng" dirty="0" smtClean="0">
                <a:solidFill>
                  <a:schemeClr val="tx1"/>
                </a:solidFill>
              </a:rPr>
              <a:t>a abituato a </a:t>
            </a:r>
            <a:r>
              <a:rPr lang="it-IT" u="sng" dirty="0">
                <a:solidFill>
                  <a:schemeClr val="tx1"/>
                </a:solidFill>
              </a:rPr>
              <a:t>strutturare un discorso </a:t>
            </a:r>
            <a:r>
              <a:rPr lang="it-IT" dirty="0">
                <a:solidFill>
                  <a:schemeClr val="tx1"/>
                </a:solidFill>
              </a:rPr>
              <a:t>e sostenere le proprie </a:t>
            </a:r>
            <a:r>
              <a:rPr lang="it-IT" dirty="0" smtClean="0">
                <a:solidFill>
                  <a:schemeClr val="tx1"/>
                </a:solidFill>
              </a:rPr>
              <a:t>argomentazioni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a </a:t>
            </a:r>
            <a:r>
              <a:rPr lang="it-IT" u="sng" dirty="0">
                <a:solidFill>
                  <a:schemeClr val="tx1"/>
                </a:solidFill>
              </a:rPr>
              <a:t>ricercare e selezionare le </a:t>
            </a:r>
            <a:r>
              <a:rPr lang="it-IT" u="sng" dirty="0" smtClean="0">
                <a:solidFill>
                  <a:schemeClr val="tx1"/>
                </a:solidFill>
              </a:rPr>
              <a:t>fonti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ad </a:t>
            </a:r>
            <a:r>
              <a:rPr lang="it-IT" dirty="0">
                <a:solidFill>
                  <a:schemeClr val="tx1"/>
                </a:solidFill>
              </a:rPr>
              <a:t>essere 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b="1" u="sng" dirty="0" smtClean="0">
                <a:solidFill>
                  <a:srgbClr val="FF0000"/>
                </a:solidFill>
              </a:rPr>
              <a:t>cittadini </a:t>
            </a:r>
            <a:r>
              <a:rPr lang="it-IT" b="1" u="sng" dirty="0">
                <a:solidFill>
                  <a:srgbClr val="FF0000"/>
                </a:solidFill>
              </a:rPr>
              <a:t>consapevoli ed </a:t>
            </a:r>
            <a:r>
              <a:rPr lang="it-IT" b="1" u="sng" dirty="0" smtClean="0">
                <a:solidFill>
                  <a:srgbClr val="FF0000"/>
                </a:solidFill>
              </a:rPr>
              <a:t>informati</a:t>
            </a:r>
            <a:endParaRPr lang="it-IT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2856" y="1477842"/>
            <a:ext cx="4760786" cy="9359637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DOPO AVER ANALIZZATO I DATI </a:t>
            </a:r>
          </a:p>
          <a:p>
            <a:pPr marL="0" indent="0" algn="ctr">
              <a:buNone/>
            </a:pPr>
            <a:r>
              <a:rPr lang="it-IT" sz="3200" dirty="0" smtClean="0"/>
              <a:t>SOCIOMETRICI E  DELLE COMPETENZE DI SETTORE E TRASVERSALI DELLA CLASSE …</a:t>
            </a:r>
          </a:p>
          <a:p>
            <a:pPr marL="0" indent="0" algn="ctr">
              <a:buNone/>
            </a:pPr>
            <a:endParaRPr lang="it-IT" sz="3200" dirty="0"/>
          </a:p>
          <a:p>
            <a:pPr marL="0" indent="0" algn="ctr">
              <a:buNone/>
            </a:pPr>
            <a:endParaRPr lang="it-IT" sz="3200" dirty="0" smtClean="0"/>
          </a:p>
          <a:p>
            <a:pPr marL="0" indent="0" algn="ctr">
              <a:buNone/>
            </a:pPr>
            <a:endParaRPr lang="it-IT" sz="3200" dirty="0"/>
          </a:p>
        </p:txBody>
      </p:sp>
      <p:pic>
        <p:nvPicPr>
          <p:cNvPr id="4" name="Immagine 3" descr="Libro di testo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6" y="5760413"/>
            <a:ext cx="4952438" cy="3714328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518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3388" y="1083734"/>
            <a:ext cx="5235388" cy="1139514"/>
          </a:xfrm>
        </p:spPr>
        <p:txBody>
          <a:bodyPr/>
          <a:lstStyle/>
          <a:p>
            <a:pPr algn="ctr"/>
            <a:r>
              <a:rPr lang="it-IT" dirty="0" smtClean="0"/>
              <a:t>PROVA N.2 COMPETENZE IN LINGUA ITALIANA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65" y="2223248"/>
            <a:ext cx="5764306" cy="80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83734"/>
            <a:ext cx="5871882" cy="727138"/>
          </a:xfrm>
        </p:spPr>
        <p:txBody>
          <a:bodyPr/>
          <a:lstStyle/>
          <a:p>
            <a:pPr algn="ctr"/>
            <a:r>
              <a:rPr lang="it-IT" dirty="0" smtClean="0"/>
              <a:t>Esempio di analisi effettuata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76" y="1974779"/>
            <a:ext cx="6069106" cy="82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504" y="3609742"/>
            <a:ext cx="4760786" cy="4133475"/>
          </a:xfrm>
        </p:spPr>
        <p:txBody>
          <a:bodyPr>
            <a:normAutofit/>
          </a:bodyPr>
          <a:lstStyle/>
          <a:p>
            <a:pPr algn="ctr"/>
            <a:r>
              <a:rPr lang="it-IT" sz="4400" dirty="0" smtClean="0"/>
              <a:t>ED AVER ANALIZZATO I RISULTATI DEI TEST D’INGRESSO…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66118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2919" y="2626468"/>
            <a:ext cx="6361890" cy="856035"/>
          </a:xfrm>
          <a:ln>
            <a:solidFill>
              <a:srgbClr val="92D050"/>
            </a:solidFill>
          </a:ln>
        </p:spPr>
        <p:txBody>
          <a:bodyPr anchor="ctr" anchorCtr="1"/>
          <a:lstStyle/>
          <a:p>
            <a:pPr algn="ctr"/>
            <a:r>
              <a:rPr lang="it-IT" b="1" dirty="0" smtClean="0"/>
              <a:t>ESITI PROVA SULLE COMPETENZE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" y="4101805"/>
            <a:ext cx="6361891" cy="3829926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6754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</TotalTime>
  <Words>437</Words>
  <Application>Microsoft Office PowerPoint</Application>
  <PresentationFormat>Widescreen</PresentationFormat>
  <Paragraphs>103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Imparare a parlare, ad esprimersi e a dialogare al fine di sviluppare la capacità di argomentazione;    Sviluppare la flessibilità nel sostenere una posizione, che non sia quella propria, quando si svolge un ruolo di rappresentanza;    L’apertura mentale che permette di accettare la posizione degli altri;    Ha promosso nei discenti più timidi e riservati l’autostima e la consapevolezza culturale  Ha abituato a strutturare un discorso e sostenere le proprie argomentazioni a ricercare e selezionare le fonti  ad essere  cittadini consapevoli ed informati</vt:lpstr>
      <vt:lpstr>Presentazione standard di PowerPoint</vt:lpstr>
      <vt:lpstr>PROVA N.2 COMPETENZE IN LINGUA ITALIANA</vt:lpstr>
      <vt:lpstr>Esempio di analisi effettuata</vt:lpstr>
      <vt:lpstr>Presentazione standard di PowerPoint</vt:lpstr>
      <vt:lpstr>ESITI PROVA SULLE COMPETENZE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Windows User</cp:lastModifiedBy>
  <cp:revision>66</cp:revision>
  <dcterms:created xsi:type="dcterms:W3CDTF">2020-01-17T17:22:14Z</dcterms:created>
  <dcterms:modified xsi:type="dcterms:W3CDTF">2020-07-27T09:22:11Z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