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  <p:sldId id="256" r:id="rId3"/>
    <p:sldId id="257" r:id="rId4"/>
    <p:sldId id="258" r:id="rId5"/>
    <p:sldId id="259" r:id="rId6"/>
    <p:sldId id="266" r:id="rId7"/>
    <p:sldId id="267" r:id="rId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5" d="100"/>
          <a:sy n="65" d="100"/>
        </p:scale>
        <p:origin x="700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86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56559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5287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32605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9488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1877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86447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45124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20818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8046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32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E3D49-A772-43AF-B125-DA466C49ADC0}" type="datetimeFigureOut">
              <a:rPr lang="it-IT" smtClean="0"/>
              <a:t>29/09/2020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B63FC-25ED-43AE-B50C-6B0FCC35434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36777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tudenti.it/descrizione-di-una-persona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cFlZEDIHMc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 rot="20908267">
            <a:off x="2498986" y="1475413"/>
            <a:ext cx="7848133" cy="4400992"/>
          </a:xfrm>
          <a:prstGeom prst="rect">
            <a:avLst/>
          </a:prstGeom>
          <a:ln w="57150">
            <a:solidFill>
              <a:schemeClr val="tx1"/>
            </a:solidFill>
          </a:ln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81781" y="550223"/>
            <a:ext cx="5869858" cy="1325563"/>
          </a:xfrm>
          <a:solidFill>
            <a:schemeClr val="accent4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LE SEQUENZE</a:t>
            </a:r>
            <a:endParaRPr lang="it-IT" b="1" dirty="0"/>
          </a:p>
        </p:txBody>
      </p:sp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30983" y="6194323"/>
            <a:ext cx="3159572" cy="333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191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816077"/>
            <a:ext cx="9144000" cy="865239"/>
          </a:xfrm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it-IT" b="1" dirty="0" smtClean="0"/>
              <a:t>CHE COS’E’ UNA SEQUENZA</a:t>
            </a:r>
            <a:endParaRPr lang="it-IT" b="1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40773" y="2418735"/>
            <a:ext cx="11139949" cy="3637935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rgbClr val="FF0000"/>
                </a:solidFill>
              </a:rPr>
              <a:t>E’ UNA PARTE DI TESTO CHE HA UNA PROPRIA AUTONOMIA SINTATTICA E DI CONTENUTO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rgbClr val="00B050"/>
                </a:solidFill>
              </a:rPr>
              <a:t>HA UN INIZIO E UNA FINE BEN IDENTIFICABILI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rgbClr val="002060"/>
                </a:solidFill>
              </a:rPr>
              <a:t>E’ LEGATA ALLE SEQUENZE PRECENDETI E SUCCESSIVE DA RAPPORTI LOGICI E TEMPORALI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3200" b="1" dirty="0" smtClean="0">
                <a:solidFill>
                  <a:srgbClr val="00B0F0"/>
                </a:solidFill>
              </a:rPr>
              <a:t>PUO’ ESSERE IDENTIFICATA ATTRAVERSO UN TITOLO</a:t>
            </a:r>
            <a:endParaRPr lang="it-IT" sz="32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42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 w="5715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SI HA UN CAMBIO DI SEQUENZA QUANDO</a:t>
            </a:r>
            <a:r>
              <a:rPr lang="it-IT" dirty="0" smtClean="0"/>
              <a:t>: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200" y="2202425"/>
            <a:ext cx="10515600" cy="3974537"/>
          </a:xfrm>
        </p:spPr>
        <p:txBody>
          <a:bodyPr>
            <a:normAutofit/>
          </a:bodyPr>
          <a:lstStyle/>
          <a:p>
            <a:r>
              <a:rPr lang="it-IT" sz="3600" b="1" dirty="0" smtClean="0"/>
              <a:t>CAMBIA IL </a:t>
            </a:r>
            <a:r>
              <a:rPr lang="it-IT" sz="3600" b="1" dirty="0" smtClean="0">
                <a:solidFill>
                  <a:srgbClr val="00B050"/>
                </a:solidFill>
              </a:rPr>
              <a:t>LUOGO</a:t>
            </a:r>
          </a:p>
          <a:p>
            <a:r>
              <a:rPr lang="it-IT" sz="3600" b="1" dirty="0" smtClean="0"/>
              <a:t>CAMBIA IL </a:t>
            </a:r>
            <a:r>
              <a:rPr lang="it-IT" sz="3600" b="1" dirty="0" smtClean="0">
                <a:solidFill>
                  <a:srgbClr val="FFC000"/>
                </a:solidFill>
              </a:rPr>
              <a:t>PERSONAGGIO</a:t>
            </a:r>
          </a:p>
          <a:p>
            <a:r>
              <a:rPr lang="it-IT" sz="3600" b="1" dirty="0" smtClean="0"/>
              <a:t>CAMBIA </a:t>
            </a:r>
            <a:r>
              <a:rPr lang="it-IT" sz="3600" b="1" dirty="0" smtClean="0">
                <a:solidFill>
                  <a:srgbClr val="00B0F0"/>
                </a:solidFill>
              </a:rPr>
              <a:t>IL TEMPO </a:t>
            </a:r>
            <a:r>
              <a:rPr lang="it-IT" sz="3600" b="1" dirty="0" smtClean="0"/>
              <a:t>DELLA STORIA</a:t>
            </a:r>
          </a:p>
          <a:p>
            <a:r>
              <a:rPr lang="it-IT" sz="3600" b="1" dirty="0" smtClean="0"/>
              <a:t>SUBENTRA UN </a:t>
            </a:r>
            <a:r>
              <a:rPr lang="it-IT" sz="3600" b="1" dirty="0" smtClean="0">
                <a:solidFill>
                  <a:srgbClr val="FF66FF"/>
                </a:solidFill>
              </a:rPr>
              <a:t>EVENTO</a:t>
            </a:r>
            <a:r>
              <a:rPr lang="it-IT" sz="3600" b="1" dirty="0" smtClean="0">
                <a:solidFill>
                  <a:srgbClr val="002060"/>
                </a:solidFill>
              </a:rPr>
              <a:t> </a:t>
            </a:r>
            <a:r>
              <a:rPr lang="it-IT" sz="3600" b="1" dirty="0" smtClean="0"/>
              <a:t>NUOVO</a:t>
            </a:r>
          </a:p>
          <a:p>
            <a:r>
              <a:rPr lang="it-IT" sz="3600" b="1" dirty="0" smtClean="0"/>
              <a:t>CAMBIA LA </a:t>
            </a:r>
            <a:r>
              <a:rPr lang="it-IT" sz="3600" b="1" dirty="0" smtClean="0">
                <a:solidFill>
                  <a:srgbClr val="92D050"/>
                </a:solidFill>
              </a:rPr>
              <a:t>MODALITA’ DI SCRITTURA </a:t>
            </a:r>
          </a:p>
          <a:p>
            <a:pPr marL="0" indent="0">
              <a:buNone/>
            </a:pPr>
            <a:r>
              <a:rPr lang="it-IT" sz="3600" b="1" i="1" dirty="0"/>
              <a:t> </a:t>
            </a:r>
            <a:r>
              <a:rPr lang="it-IT" sz="3600" b="1" i="1" dirty="0" smtClean="0"/>
              <a:t>  </a:t>
            </a:r>
            <a:r>
              <a:rPr lang="it-IT" sz="2400" i="1" dirty="0" smtClean="0"/>
              <a:t>(ESEMPIO:DA UNA SEQUENZA NARRATIVA AD UNA RIFLESSIVA)</a:t>
            </a:r>
            <a:endParaRPr lang="it-IT" sz="2400" i="1" dirty="0"/>
          </a:p>
        </p:txBody>
      </p:sp>
    </p:spTree>
    <p:extLst>
      <p:ext uri="{BB962C8B-B14F-4D97-AF65-F5344CB8AC3E}">
        <p14:creationId xmlns:p14="http://schemas.microsoft.com/office/powerpoint/2010/main" val="3919785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838199" y="707923"/>
            <a:ext cx="10695039" cy="5201264"/>
          </a:xfrm>
        </p:spPr>
        <p:txBody>
          <a:bodyPr>
            <a:normAutofit/>
          </a:bodyPr>
          <a:lstStyle/>
          <a:p>
            <a:r>
              <a:rPr lang="it-IT" dirty="0" smtClean="0"/>
              <a:t>-    </a:t>
            </a:r>
            <a:r>
              <a:rPr lang="it-IT" b="1" u="sng" dirty="0" smtClean="0">
                <a:solidFill>
                  <a:srgbClr val="FF0000"/>
                </a:solidFill>
              </a:rPr>
              <a:t>MACROSEQUENZE</a:t>
            </a:r>
            <a:r>
              <a:rPr lang="it-IT" dirty="0" smtClean="0"/>
              <a:t>: parti del racconto nelle quali il luogo dell’azione rimane costante, ma c’è l’entrata e l’uscita di scena di molti personaggi</a:t>
            </a:r>
            <a:br>
              <a:rPr lang="it-IT" dirty="0" smtClean="0"/>
            </a:br>
            <a:r>
              <a:rPr lang="it-IT" dirty="0" smtClean="0"/>
              <a:t/>
            </a:r>
            <a:br>
              <a:rPr lang="it-IT" dirty="0" smtClean="0"/>
            </a:br>
            <a:r>
              <a:rPr lang="it-IT" dirty="0" smtClean="0"/>
              <a:t>-    </a:t>
            </a:r>
            <a:r>
              <a:rPr lang="it-IT" b="1" u="sng" dirty="0" smtClean="0">
                <a:solidFill>
                  <a:srgbClr val="00B0F0"/>
                </a:solidFill>
              </a:rPr>
              <a:t>MICROSEQUENZE</a:t>
            </a:r>
            <a:r>
              <a:rPr lang="it-IT" dirty="0" smtClean="0"/>
              <a:t>: le unità di cui sono composte le </a:t>
            </a:r>
            <a:r>
              <a:rPr lang="it-IT" dirty="0" err="1" smtClean="0"/>
              <a:t>macrosequenze</a:t>
            </a:r>
            <a:r>
              <a:rPr lang="it-IT" dirty="0" smtClean="0"/>
              <a:t> in cui i personaggi e il luogo rimangono costanti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18223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572"/>
          </a:xfrm>
          <a:solidFill>
            <a:srgbClr val="FFFF00"/>
          </a:solidFill>
          <a:ln w="38100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it-IT" b="1" dirty="0" smtClean="0"/>
              <a:t>Tipologie di sequenze</a:t>
            </a:r>
            <a:endParaRPr lang="it-IT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838199" y="1592826"/>
            <a:ext cx="10724535" cy="4945625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it-IT" sz="3600" b="1" u="sng" dirty="0" smtClean="0">
                <a:solidFill>
                  <a:srgbClr val="FF0000"/>
                </a:solidFill>
              </a:rPr>
              <a:t>Dinamiche</a:t>
            </a:r>
            <a:r>
              <a:rPr lang="it-IT" sz="3600" b="1" dirty="0" smtClean="0">
                <a:solidFill>
                  <a:srgbClr val="FF0000"/>
                </a:solidFill>
              </a:rPr>
              <a:t>:</a:t>
            </a:r>
            <a:r>
              <a:rPr lang="it-IT" sz="3600" dirty="0" smtClean="0"/>
              <a:t> che portano ad una svolta all’interno del racconto</a:t>
            </a:r>
            <a:r>
              <a:rPr lang="it-IT" dirty="0" smtClean="0"/>
              <a:t>. </a:t>
            </a:r>
          </a:p>
          <a:p>
            <a:pPr marL="0" indent="0">
              <a:buNone/>
            </a:pPr>
            <a:r>
              <a:rPr lang="it-IT" dirty="0" smtClean="0"/>
              <a:t>Si dividono in:</a:t>
            </a:r>
          </a:p>
          <a:p>
            <a:pPr marL="0" indent="0">
              <a:buNone/>
            </a:pPr>
            <a:endParaRPr lang="it-IT" dirty="0" smtClean="0"/>
          </a:p>
          <a:p>
            <a:pPr marL="0" indent="0">
              <a:buNone/>
            </a:pPr>
            <a:r>
              <a:rPr lang="it-IT" b="1" i="1" dirty="0" smtClean="0">
                <a:solidFill>
                  <a:srgbClr val="00B050"/>
                </a:solidFill>
              </a:rPr>
              <a:t>Narrative</a:t>
            </a:r>
            <a:r>
              <a:rPr lang="it-IT" dirty="0" smtClean="0"/>
              <a:t>: che riportano le azioni dei personaggi</a:t>
            </a:r>
            <a:endParaRPr lang="it-IT" dirty="0"/>
          </a:p>
          <a:p>
            <a:pPr marL="0" indent="0">
              <a:buNone/>
            </a:pPr>
            <a:r>
              <a:rPr lang="it-IT" b="1" i="1" dirty="0" smtClean="0">
                <a:solidFill>
                  <a:srgbClr val="00B050"/>
                </a:solidFill>
              </a:rPr>
              <a:t>Dialogiche*</a:t>
            </a:r>
            <a:r>
              <a:rPr lang="it-IT" dirty="0" smtClean="0"/>
              <a:t>: che riportano i dialoghi dei personaggi. È dialogica se i dialoghi portano ad una svolta all’interno del racconto</a:t>
            </a:r>
          </a:p>
          <a:p>
            <a:pPr marL="0" indent="0">
              <a:buNone/>
            </a:pPr>
            <a:endParaRPr lang="it-IT" dirty="0"/>
          </a:p>
          <a:p>
            <a:pPr marL="0" indent="0" algn="ctr">
              <a:buNone/>
            </a:pPr>
            <a:r>
              <a:rPr lang="it-IT" sz="3600" b="1" u="sng" dirty="0" smtClean="0">
                <a:solidFill>
                  <a:srgbClr val="FF0000"/>
                </a:solidFill>
              </a:rPr>
              <a:t>Statiche</a:t>
            </a:r>
            <a:r>
              <a:rPr lang="it-IT" sz="3600" b="1" dirty="0" smtClean="0">
                <a:solidFill>
                  <a:srgbClr val="FF0000"/>
                </a:solidFill>
              </a:rPr>
              <a:t>: </a:t>
            </a:r>
            <a:r>
              <a:rPr lang="it-IT" sz="3600" dirty="0" smtClean="0"/>
              <a:t>che non portano a nessuna svolta all’interno del racconto. </a:t>
            </a:r>
          </a:p>
          <a:p>
            <a:pPr marL="0" indent="0">
              <a:buNone/>
            </a:pPr>
            <a:r>
              <a:rPr lang="it-IT" dirty="0" smtClean="0"/>
              <a:t>Si dividono in: </a:t>
            </a:r>
          </a:p>
          <a:p>
            <a:pPr marL="0" indent="0">
              <a:buNone/>
            </a:pPr>
            <a:r>
              <a:rPr lang="it-IT" dirty="0" smtClean="0"/>
              <a:t/>
            </a:r>
            <a:br>
              <a:rPr lang="it-IT" dirty="0" smtClean="0"/>
            </a:br>
            <a:r>
              <a:rPr lang="it-IT" b="1" i="1" dirty="0" smtClean="0">
                <a:solidFill>
                  <a:srgbClr val="00B050"/>
                </a:solidFill>
              </a:rPr>
              <a:t>Descrittive</a:t>
            </a:r>
            <a:r>
              <a:rPr lang="it-IT" dirty="0" smtClean="0"/>
              <a:t>: è presente una </a:t>
            </a:r>
            <a:r>
              <a:rPr lang="it-IT" b="1" dirty="0" smtClean="0">
                <a:hlinkClick r:id="rId2" tooltip="descrizione di una persona: come si fa"/>
              </a:rPr>
              <a:t>descrizione</a:t>
            </a:r>
            <a:endParaRPr lang="it-IT" b="1" dirty="0" smtClean="0"/>
          </a:p>
          <a:p>
            <a:pPr marL="0" indent="0">
              <a:buNone/>
            </a:pPr>
            <a:r>
              <a:rPr lang="it-IT" b="1" i="1" dirty="0" smtClean="0">
                <a:solidFill>
                  <a:srgbClr val="00B050"/>
                </a:solidFill>
              </a:rPr>
              <a:t>Riflessive</a:t>
            </a:r>
            <a:r>
              <a:rPr lang="it-IT" dirty="0" smtClean="0"/>
              <a:t>: sono presenti riflessioni dei personaggi o del narratore</a:t>
            </a:r>
            <a:br>
              <a:rPr lang="it-IT" dirty="0" smtClean="0"/>
            </a:br>
            <a:r>
              <a:rPr lang="it-IT" b="1" i="1" dirty="0" smtClean="0">
                <a:solidFill>
                  <a:srgbClr val="00B050"/>
                </a:solidFill>
              </a:rPr>
              <a:t>Dialogiche*</a:t>
            </a:r>
            <a:r>
              <a:rPr lang="it-IT" dirty="0" smtClean="0"/>
              <a:t>: una sequenza statica è dialogica quando nei dialoghi ci sono riflessioni o descrizioni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11797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it-IT" b="1" dirty="0" smtClean="0">
                <a:solidFill>
                  <a:srgbClr val="FF0000"/>
                </a:solidFill>
              </a:rPr>
              <a:t>Possiamo suddividere le sequenze in sottogeneri </a:t>
            </a:r>
            <a:r>
              <a:rPr lang="it-IT" dirty="0" smtClean="0">
                <a:solidFill>
                  <a:srgbClr val="FF0000"/>
                </a:solidFill>
              </a:rPr>
              <a:t>: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241323" y="2032103"/>
            <a:ext cx="9977284" cy="3493626"/>
          </a:xfrm>
        </p:spPr>
        <p:txBody>
          <a:bodyPr/>
          <a:lstStyle/>
          <a:p>
            <a:r>
              <a:rPr lang="it-IT" sz="3600" b="1" dirty="0" smtClean="0">
                <a:solidFill>
                  <a:srgbClr val="00B050"/>
                </a:solidFill>
              </a:rPr>
              <a:t>Argomentative/Persuasive </a:t>
            </a:r>
          </a:p>
          <a:p>
            <a:pPr marL="0" indent="0">
              <a:buNone/>
            </a:pPr>
            <a:r>
              <a:rPr lang="it-IT" b="1" i="1" dirty="0">
                <a:solidFill>
                  <a:srgbClr val="00B050"/>
                </a:solidFill>
              </a:rPr>
              <a:t> </a:t>
            </a:r>
            <a:r>
              <a:rPr lang="it-IT" b="1" i="1" dirty="0" smtClean="0">
                <a:solidFill>
                  <a:srgbClr val="00B050"/>
                </a:solidFill>
              </a:rPr>
              <a:t> (quando il narratore cerca di convincere il lettore)</a:t>
            </a:r>
          </a:p>
          <a:p>
            <a:r>
              <a:rPr lang="it-IT" sz="3600" b="1" dirty="0" smtClean="0">
                <a:solidFill>
                  <a:srgbClr val="0070C0"/>
                </a:solidFill>
              </a:rPr>
              <a:t>Espositive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rgbClr val="0070C0"/>
                </a:solidFill>
              </a:rPr>
              <a:t>  </a:t>
            </a:r>
            <a:r>
              <a:rPr lang="it-IT" b="1" i="1" dirty="0" smtClean="0">
                <a:solidFill>
                  <a:srgbClr val="0070C0"/>
                </a:solidFill>
              </a:rPr>
              <a:t>(quando il narratore fornisce delle informazioni)</a:t>
            </a:r>
          </a:p>
          <a:p>
            <a:r>
              <a:rPr lang="it-IT" sz="3600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Lirico/espressive</a:t>
            </a:r>
          </a:p>
          <a:p>
            <a:pPr marL="0" indent="0">
              <a:buNone/>
            </a:pPr>
            <a:r>
              <a:rPr lang="it-IT" b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 </a:t>
            </a:r>
            <a:r>
              <a:rPr lang="it-IT" b="1" i="1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(quando il narratore esprime uno stato d’animo o un sentimento)</a:t>
            </a:r>
            <a:endParaRPr lang="it-IT" b="1" i="1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96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08703" y="2380738"/>
            <a:ext cx="10515600" cy="490281"/>
          </a:xfrm>
        </p:spPr>
        <p:txBody>
          <a:bodyPr>
            <a:normAutofit fontScale="90000"/>
          </a:bodyPr>
          <a:lstStyle/>
          <a:p>
            <a:pPr algn="ctr"/>
            <a:r>
              <a:rPr lang="it-IT" i="1" dirty="0" smtClean="0">
                <a:solidFill>
                  <a:srgbClr val="FF0000"/>
                </a:solidFill>
              </a:rPr>
              <a:t>Riassumendo…</a:t>
            </a:r>
            <a:endParaRPr lang="it-IT" i="1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916858" y="3290631"/>
            <a:ext cx="10515600" cy="553781"/>
          </a:xfrm>
        </p:spPr>
        <p:txBody>
          <a:bodyPr/>
          <a:lstStyle/>
          <a:p>
            <a:pPr marL="0" indent="0" algn="ctr">
              <a:buNone/>
            </a:pPr>
            <a:r>
              <a:rPr lang="it-IT" dirty="0" smtClean="0">
                <a:hlinkClick r:id="rId2"/>
              </a:rPr>
              <a:t>https://www.youtube.com/watch?v=DcFlZEDIHMc</a:t>
            </a:r>
            <a:endParaRPr lang="it-IT" dirty="0" smtClean="0"/>
          </a:p>
          <a:p>
            <a:pPr marL="0" indent="0" algn="ctr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5182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</TotalTime>
  <Words>201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LE SEQUENZE</vt:lpstr>
      <vt:lpstr>CHE COS’E’ UNA SEQUENZA</vt:lpstr>
      <vt:lpstr>SI HA UN CAMBIO DI SEQUENZA QUANDO:</vt:lpstr>
      <vt:lpstr>-    MACROSEQUENZE: parti del racconto nelle quali il luogo dell’azione rimane costante, ma c’è l’entrata e l’uscita di scena di molti personaggi  -    MICROSEQUENZE: le unità di cui sono composte le macrosequenze in cui i personaggi e il luogo rimangono costanti</vt:lpstr>
      <vt:lpstr>Tipologie di sequenze</vt:lpstr>
      <vt:lpstr>Possiamo suddividere le sequenze in sottogeneri :</vt:lpstr>
      <vt:lpstr>Riassumendo…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SEQUENZE</dc:title>
  <dc:creator>Windows User</dc:creator>
  <cp:lastModifiedBy>Windows User</cp:lastModifiedBy>
  <cp:revision>8</cp:revision>
  <dcterms:created xsi:type="dcterms:W3CDTF">2020-09-29T07:23:19Z</dcterms:created>
  <dcterms:modified xsi:type="dcterms:W3CDTF">2020-09-29T10:41:43Z</dcterms:modified>
</cp:coreProperties>
</file>