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15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15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79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87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77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14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64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857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44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761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70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D23EB-5759-461A-9B34-68F786EE1E78}" type="datetimeFigureOut">
              <a:rPr lang="it-IT" smtClean="0"/>
              <a:t>26/09/2020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2CC5A-445C-45F8-A06A-3BC2BF9E6D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48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72881">
            <a:off x="603170" y="1626398"/>
            <a:ext cx="6947860" cy="3473930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94788" y="1407342"/>
            <a:ext cx="6584962" cy="1414514"/>
          </a:xfrm>
          <a:ln w="762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7200" b="1" dirty="0" smtClean="0"/>
              <a:t>I PERSONAGGI</a:t>
            </a:r>
            <a:endParaRPr lang="it-IT" sz="7200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131278" y="4896464"/>
            <a:ext cx="3374922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 smtClean="0"/>
              <a:t>Prof.ssa Barbara Mammarella</a:t>
            </a:r>
            <a:endParaRPr lang="it-IT" sz="1600" b="1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8204828" y="3109452"/>
            <a:ext cx="3374922" cy="329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 smtClean="0"/>
              <a:t>DA PAGINA 82 A PAGINA 85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366563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611" y="365125"/>
            <a:ext cx="11301573" cy="1325563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4000" b="1" dirty="0" smtClean="0"/>
              <a:t>1. LI CONOSCIAMO ATTRAVERSO IL LORO MODO DI: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86116"/>
            <a:ext cx="9977284" cy="4190846"/>
          </a:xfrm>
        </p:spPr>
        <p:txBody>
          <a:bodyPr>
            <a:normAutofit fontScale="92500" lnSpcReduction="20000"/>
          </a:bodyPr>
          <a:lstStyle/>
          <a:p>
            <a:endParaRPr lang="it-IT" sz="4400" dirty="0" smtClean="0"/>
          </a:p>
          <a:p>
            <a:r>
              <a:rPr lang="it-IT" sz="4400" dirty="0" smtClean="0"/>
              <a:t>ESSERE</a:t>
            </a:r>
          </a:p>
          <a:p>
            <a:r>
              <a:rPr lang="it-IT" sz="4400" dirty="0" smtClean="0"/>
              <a:t>FARE </a:t>
            </a:r>
          </a:p>
          <a:p>
            <a:r>
              <a:rPr lang="it-IT" sz="4400" dirty="0" smtClean="0"/>
              <a:t>PARLARE</a:t>
            </a:r>
          </a:p>
          <a:p>
            <a:r>
              <a:rPr lang="it-IT" sz="4400" dirty="0" smtClean="0"/>
              <a:t>VEDERE</a:t>
            </a:r>
          </a:p>
          <a:p>
            <a:endParaRPr lang="it-IT" sz="4400" dirty="0"/>
          </a:p>
          <a:p>
            <a:pPr marL="0" indent="0" algn="ctr">
              <a:buNone/>
            </a:pPr>
            <a:r>
              <a:rPr lang="it-IT" sz="4400" i="1" dirty="0" smtClean="0">
                <a:solidFill>
                  <a:srgbClr val="FF0000"/>
                </a:solidFill>
              </a:rPr>
              <a:t>DETTA «CARATTERIZZAZIONE»</a:t>
            </a:r>
            <a:endParaRPr lang="it-IT" sz="4400" i="1" dirty="0">
              <a:solidFill>
                <a:srgbClr val="FF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599" y="2472966"/>
            <a:ext cx="8023124" cy="2283312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291443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2. LA PRESENTAZIONE PUO’ AVVENIRE ANCHE ATTRAVERSO LA DESCRIZIONE: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615381"/>
            <a:ext cx="10515600" cy="3561582"/>
          </a:xfrm>
        </p:spPr>
        <p:txBody>
          <a:bodyPr/>
          <a:lstStyle/>
          <a:p>
            <a:r>
              <a:rPr lang="it-IT" dirty="0" smtClean="0"/>
              <a:t>DELLE CARATTERISTICHE FISICHE</a:t>
            </a:r>
          </a:p>
          <a:p>
            <a:r>
              <a:rPr lang="it-IT" dirty="0" smtClean="0"/>
              <a:t>DEL PROFILO PSICOLOGICO</a:t>
            </a:r>
          </a:p>
          <a:p>
            <a:r>
              <a:rPr lang="it-IT" dirty="0" smtClean="0"/>
              <a:t>DELLO STATUS SOCIALE</a:t>
            </a:r>
          </a:p>
          <a:p>
            <a:r>
              <a:rPr lang="it-IT" dirty="0" smtClean="0"/>
              <a:t>DELLE IDEE</a:t>
            </a:r>
          </a:p>
          <a:p>
            <a:r>
              <a:rPr lang="it-IT" dirty="0" smtClean="0"/>
              <a:t>DEL SUO CONTESTO SOCIALE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76357">
            <a:off x="7623626" y="2743163"/>
            <a:ext cx="3783975" cy="2119026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845142">
            <a:off x="5617794" y="2793060"/>
            <a:ext cx="3062132" cy="2019232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239140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3452" y="634551"/>
            <a:ext cx="9144000" cy="88341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Un personaggio può essere:</a:t>
            </a:r>
            <a:endParaRPr lang="it-IT" b="1" dirty="0"/>
          </a:p>
        </p:txBody>
      </p:sp>
      <p:sp>
        <p:nvSpPr>
          <p:cNvPr id="5" name="Freccia in giù 4"/>
          <p:cNvSpPr/>
          <p:nvPr/>
        </p:nvSpPr>
        <p:spPr>
          <a:xfrm>
            <a:off x="1503452" y="2263850"/>
            <a:ext cx="1787704" cy="1397285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0431" y="4008695"/>
            <a:ext cx="10503946" cy="717417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accent2">
                    <a:lumMod val="75000"/>
                  </a:schemeClr>
                </a:solidFill>
              </a:rPr>
              <a:t>UN TIPO                                         </a:t>
            </a:r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</a:rPr>
              <a:t>UN INDIVIDUO</a:t>
            </a:r>
            <a:endParaRPr lang="it-IT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212" y="1691749"/>
            <a:ext cx="3383035" cy="4779208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6" name="Freccia in giù 5"/>
          <p:cNvSpPr/>
          <p:nvPr/>
        </p:nvSpPr>
        <p:spPr>
          <a:xfrm>
            <a:off x="8755460" y="2151579"/>
            <a:ext cx="1787704" cy="139728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19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36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A. PERSONAGGIO TIPO</a:t>
            </a:r>
            <a:endParaRPr lang="it-IT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0008" y="1962227"/>
            <a:ext cx="5373792" cy="4078134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637939"/>
            <a:ext cx="4835013" cy="2726710"/>
          </a:xfrm>
          <a:ln w="5715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it-IT" sz="4000" b="1" dirty="0" smtClean="0"/>
              <a:t>STATICO</a:t>
            </a:r>
          </a:p>
          <a:p>
            <a:r>
              <a:rPr lang="it-IT" sz="4000" b="1" dirty="0" smtClean="0"/>
              <a:t>PIATTO </a:t>
            </a:r>
          </a:p>
          <a:p>
            <a:r>
              <a:rPr lang="it-IT" sz="4000" b="1" dirty="0" smtClean="0"/>
              <a:t>NON EVOLVE NELLA STORIA</a:t>
            </a:r>
            <a:endParaRPr lang="it-IT" sz="4000" b="1" dirty="0"/>
          </a:p>
        </p:txBody>
      </p:sp>
      <p:sp>
        <p:nvSpPr>
          <p:cNvPr id="5" name="Ovale 4"/>
          <p:cNvSpPr/>
          <p:nvPr/>
        </p:nvSpPr>
        <p:spPr>
          <a:xfrm>
            <a:off x="8396748" y="1524000"/>
            <a:ext cx="3185652" cy="505378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36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069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B. PERSONAGGIO INDIVIDUO</a:t>
            </a:r>
            <a:endParaRPr lang="it-IT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04283"/>
            <a:ext cx="5070987" cy="3690272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35329" y="1524000"/>
            <a:ext cx="5476568" cy="4652963"/>
          </a:xfrm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E’ UN PERSONAGGIO A TUTTO TONDO</a:t>
            </a:r>
          </a:p>
          <a:p>
            <a:r>
              <a:rPr lang="it-IT" sz="4000" dirty="0" smtClean="0">
                <a:solidFill>
                  <a:srgbClr val="FF0000"/>
                </a:solidFill>
              </a:rPr>
              <a:t>COMPLESSO</a:t>
            </a:r>
          </a:p>
          <a:p>
            <a:r>
              <a:rPr lang="it-IT" sz="4000" dirty="0" smtClean="0">
                <a:solidFill>
                  <a:srgbClr val="FF0000"/>
                </a:solidFill>
              </a:rPr>
              <a:t>CON MOLTE SFACCETTATURE</a:t>
            </a:r>
          </a:p>
          <a:p>
            <a:r>
              <a:rPr lang="it-IT" sz="4000" dirty="0" smtClean="0">
                <a:solidFill>
                  <a:srgbClr val="FF0000"/>
                </a:solidFill>
              </a:rPr>
              <a:t>CHE SI EVOLVE E MUTA NELLA STORIA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540774" y="1523999"/>
            <a:ext cx="3018503" cy="465296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26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0103" y="365125"/>
            <a:ext cx="11071123" cy="1325563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4000" b="1" dirty="0"/>
              <a:t>3</a:t>
            </a:r>
            <a:r>
              <a:rPr lang="it-IT" sz="4000" b="1" dirty="0" smtClean="0"/>
              <a:t>. LI POSSIAMO CONOSCERE ATTRAVERSO UNA PRESENTAZIONE</a:t>
            </a:r>
            <a:r>
              <a:rPr lang="it-IT" sz="4000" dirty="0" smtClean="0"/>
              <a:t>:</a:t>
            </a:r>
            <a:endParaRPr lang="it-IT" sz="4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090" y="4061016"/>
            <a:ext cx="4621162" cy="238295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09083"/>
            <a:ext cx="10515600" cy="4351338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7030A0"/>
                </a:solidFill>
              </a:rPr>
              <a:t>DIRETTA</a:t>
            </a:r>
            <a:r>
              <a:rPr lang="it-IT" sz="3600" b="1" dirty="0" smtClean="0"/>
              <a:t> </a:t>
            </a:r>
            <a:r>
              <a:rPr lang="it-IT" sz="3600" dirty="0" smtClean="0"/>
              <a:t>(NARRATORE O PERSONAGGIO STESSO)</a:t>
            </a:r>
          </a:p>
          <a:p>
            <a:r>
              <a:rPr lang="it-IT" sz="3600" b="1" dirty="0" smtClean="0">
                <a:solidFill>
                  <a:srgbClr val="0070C0"/>
                </a:solidFill>
              </a:rPr>
              <a:t>INDIRETTA</a:t>
            </a:r>
            <a:r>
              <a:rPr lang="it-IT" sz="3600" dirty="0" smtClean="0"/>
              <a:t> (GESTI PAROLE DEGLI ALTRI PERSONAGGI)</a:t>
            </a:r>
          </a:p>
          <a:p>
            <a:r>
              <a:rPr lang="it-IT" sz="3600" b="1" dirty="0" smtClean="0">
                <a:solidFill>
                  <a:srgbClr val="00B050"/>
                </a:solidFill>
              </a:rPr>
              <a:t>IN MODO MISTO </a:t>
            </a:r>
            <a:r>
              <a:rPr lang="it-IT" sz="3600" dirty="0" smtClean="0"/>
              <a:t>(PERSONAGGIO, PERSONAGGI   </a:t>
            </a:r>
          </a:p>
          <a:p>
            <a:pPr mar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                                 SECONDARI, NARRATORE)</a:t>
            </a:r>
          </a:p>
          <a:p>
            <a:pPr marL="0" indent="0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45164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IL RUOLO DEI PERSONAGGI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u="sng" dirty="0" smtClean="0">
                <a:solidFill>
                  <a:srgbClr val="FF0000"/>
                </a:solidFill>
              </a:rPr>
              <a:t>PROTAGONISTA</a:t>
            </a:r>
            <a:r>
              <a:rPr lang="it-IT" u="sng" dirty="0" smtClean="0"/>
              <a:t> </a:t>
            </a:r>
            <a:r>
              <a:rPr lang="it-IT" dirty="0" smtClean="0"/>
              <a:t>(EROE)</a:t>
            </a:r>
          </a:p>
          <a:p>
            <a:r>
              <a:rPr lang="it-IT" u="sng" dirty="0" smtClean="0">
                <a:solidFill>
                  <a:srgbClr val="0070C0"/>
                </a:solidFill>
              </a:rPr>
              <a:t>ANTAGONISTA</a:t>
            </a:r>
            <a:r>
              <a:rPr lang="it-IT" dirty="0" smtClean="0"/>
              <a:t> (ANTI-EROE)</a:t>
            </a:r>
          </a:p>
          <a:p>
            <a:r>
              <a:rPr lang="it-IT" u="sng" dirty="0" smtClean="0">
                <a:solidFill>
                  <a:srgbClr val="7030A0"/>
                </a:solidFill>
              </a:rPr>
              <a:t>AIUTANTI</a:t>
            </a:r>
            <a:r>
              <a:rPr lang="it-IT" u="sng" dirty="0" smtClean="0"/>
              <a:t> </a:t>
            </a:r>
            <a:r>
              <a:rPr lang="it-IT" dirty="0" smtClean="0"/>
              <a:t>(SOSTENITORI DELL’EROE)</a:t>
            </a:r>
          </a:p>
          <a:p>
            <a:r>
              <a:rPr lang="it-IT" u="sng" dirty="0" smtClean="0">
                <a:solidFill>
                  <a:srgbClr val="00B050"/>
                </a:solidFill>
              </a:rPr>
              <a:t>OPPOSITORI</a:t>
            </a:r>
            <a:r>
              <a:rPr lang="it-IT" dirty="0" smtClean="0"/>
              <a:t> (SOSTENITORI DELL’ANTI-EROE)</a:t>
            </a:r>
          </a:p>
          <a:p>
            <a:r>
              <a:rPr lang="it-IT" u="sng" dirty="0" smtClean="0">
                <a:solidFill>
                  <a:srgbClr val="00B0F0"/>
                </a:solidFill>
              </a:rPr>
              <a:t>PERSONAGGI SECONDARI </a:t>
            </a:r>
            <a:r>
              <a:rPr lang="it-IT" dirty="0" smtClean="0"/>
              <a:t>(COMPAIONO IN UN NOMERO LIMITATO DI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EPISODI)</a:t>
            </a:r>
          </a:p>
          <a:p>
            <a:r>
              <a:rPr lang="it-IT" u="sng" dirty="0" smtClean="0">
                <a:solidFill>
                  <a:schemeClr val="accent6">
                    <a:lumMod val="75000"/>
                  </a:schemeClr>
                </a:solidFill>
              </a:rPr>
              <a:t>COMPARSE</a:t>
            </a:r>
            <a:r>
              <a:rPr lang="it-IT" dirty="0" smtClean="0"/>
              <a:t> (COMPAIONO IN UNO O POCHISSIMI EPISODI)</a:t>
            </a:r>
          </a:p>
          <a:p>
            <a:r>
              <a:rPr lang="it-IT" u="sng" dirty="0" smtClean="0">
                <a:solidFill>
                  <a:srgbClr val="FF00FF"/>
                </a:solidFill>
              </a:rPr>
              <a:t>L’OGGETTO/PERSONA</a:t>
            </a:r>
            <a:r>
              <a:rPr lang="it-IT" dirty="0" smtClean="0"/>
              <a:t> (COSA/CHI CONQUISTARE)</a:t>
            </a:r>
          </a:p>
          <a:p>
            <a:r>
              <a:rPr lang="it-IT" u="sng" dirty="0" smtClean="0">
                <a:solidFill>
                  <a:srgbClr val="FFC000"/>
                </a:solidFill>
              </a:rPr>
              <a:t>DESTINATORE</a:t>
            </a:r>
            <a:r>
              <a:rPr lang="it-IT" dirty="0" smtClean="0"/>
              <a:t> (CHI/COSA GUIDA L’EROE NELLA VICENDA)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8714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583" y="1249360"/>
            <a:ext cx="7998510" cy="39252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5304" y="580104"/>
            <a:ext cx="4227870" cy="87507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b="1" dirty="0" smtClean="0"/>
              <a:t>PROTAGONISTA</a:t>
            </a:r>
            <a:endParaRPr lang="it-IT" b="1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735526" y="676173"/>
            <a:ext cx="4082847" cy="76558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/>
              <a:t>ANTAGONISTA</a:t>
            </a:r>
            <a:endParaRPr lang="it-IT" b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16692" y="2082182"/>
            <a:ext cx="3145094" cy="76558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 smtClean="0"/>
              <a:t>AIUTANTI</a:t>
            </a:r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8204402" y="2095600"/>
            <a:ext cx="3145094" cy="76558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 smtClean="0"/>
              <a:t>OPPOSITORI</a:t>
            </a:r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227868" y="3963728"/>
            <a:ext cx="3507658" cy="7655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 smtClean="0"/>
              <a:t>PERSONAGGI SECONDARI</a:t>
            </a:r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4632221" y="5020687"/>
            <a:ext cx="2829234" cy="3982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 smtClean="0"/>
              <a:t>COMPARSE</a:t>
            </a:r>
            <a:endParaRPr lang="it-IT" dirty="0"/>
          </a:p>
        </p:txBody>
      </p:sp>
      <p:sp>
        <p:nvSpPr>
          <p:cNvPr id="9" name="Freccia bidirezionale orizzontale 8"/>
          <p:cNvSpPr/>
          <p:nvPr/>
        </p:nvSpPr>
        <p:spPr>
          <a:xfrm>
            <a:off x="4503174" y="1249360"/>
            <a:ext cx="3232352" cy="1857633"/>
          </a:xfrm>
          <a:prstGeom prst="left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5063614" y="1838631"/>
            <a:ext cx="2143432" cy="6489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/>
              <a:t>OGGETTO/</a:t>
            </a:r>
          </a:p>
          <a:p>
            <a:pPr algn="ctr"/>
            <a:r>
              <a:rPr lang="it-IT" b="1" dirty="0" smtClean="0"/>
              <a:t>PERSONA</a:t>
            </a:r>
            <a:endParaRPr lang="it-IT" b="1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347815" y="5768401"/>
            <a:ext cx="11543069" cy="5827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/>
              <a:t>DESTINATORE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77344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200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I PERSONAGGI</vt:lpstr>
      <vt:lpstr>1. LI CONOSCIAMO ATTRAVERSO IL LORO MODO DI:</vt:lpstr>
      <vt:lpstr>2. LA PRESENTAZIONE PUO’ AVVENIRE ANCHE ATTRAVERSO LA DESCRIZIONE:</vt:lpstr>
      <vt:lpstr>Un personaggio può essere:</vt:lpstr>
      <vt:lpstr>A. PERSONAGGIO TIPO</vt:lpstr>
      <vt:lpstr>B. PERSONAGGIO INDIVIDUO</vt:lpstr>
      <vt:lpstr>3. LI POSSIAMO CONOSCERE ATTRAVERSO UNA PRESENTAZIONE:</vt:lpstr>
      <vt:lpstr>IL RUOLO DEI PERSONAGGI</vt:lpstr>
      <vt:lpstr>PROTAGONISTA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PERSONAGGI</dc:title>
  <dc:creator>Windows User</dc:creator>
  <cp:lastModifiedBy>Windows User</cp:lastModifiedBy>
  <cp:revision>14</cp:revision>
  <dcterms:created xsi:type="dcterms:W3CDTF">2020-09-23T08:20:01Z</dcterms:created>
  <dcterms:modified xsi:type="dcterms:W3CDTF">2020-09-26T07:38:54Z</dcterms:modified>
</cp:coreProperties>
</file>